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notesMasterIdLst>
    <p:notesMasterId r:id="rId31"/>
  </p:notesMasterIdLst>
  <p:handoutMasterIdLst>
    <p:handoutMasterId r:id="rId32"/>
  </p:handoutMasterIdLst>
  <p:sldIdLst>
    <p:sldId id="503" r:id="rId2"/>
    <p:sldId id="276" r:id="rId3"/>
    <p:sldId id="353" r:id="rId4"/>
    <p:sldId id="497" r:id="rId5"/>
    <p:sldId id="783" r:id="rId6"/>
    <p:sldId id="797" r:id="rId7"/>
    <p:sldId id="798" r:id="rId8"/>
    <p:sldId id="804" r:id="rId9"/>
    <p:sldId id="762" r:id="rId10"/>
    <p:sldId id="610" r:id="rId11"/>
    <p:sldId id="812" r:id="rId12"/>
    <p:sldId id="813" r:id="rId13"/>
    <p:sldId id="814" r:id="rId14"/>
    <p:sldId id="616" r:id="rId15"/>
    <p:sldId id="802" r:id="rId16"/>
    <p:sldId id="810" r:id="rId17"/>
    <p:sldId id="803" r:id="rId18"/>
    <p:sldId id="654" r:id="rId19"/>
    <p:sldId id="815" r:id="rId20"/>
    <p:sldId id="819" r:id="rId21"/>
    <p:sldId id="822" r:id="rId22"/>
    <p:sldId id="818" r:id="rId23"/>
    <p:sldId id="817" r:id="rId24"/>
    <p:sldId id="821" r:id="rId25"/>
    <p:sldId id="820" r:id="rId26"/>
    <p:sldId id="823" r:id="rId27"/>
    <p:sldId id="633" r:id="rId28"/>
    <p:sldId id="504" r:id="rId29"/>
    <p:sldId id="505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Въведение" id="{A0C7653D-1924-4F56-9E27-AA2B21F1DA92}">
          <p14:sldIdLst>
            <p14:sldId id="503"/>
            <p14:sldId id="276"/>
          </p14:sldIdLst>
        </p14:section>
        <p14:section name="Планиране на уеб сайт" id="{66DCFE1F-60FD-44F2-BE82-706DDBC14898}">
          <p14:sldIdLst>
            <p14:sldId id="353"/>
            <p14:sldId id="497"/>
            <p14:sldId id="783"/>
            <p14:sldId id="797"/>
            <p14:sldId id="798"/>
            <p14:sldId id="804"/>
            <p14:sldId id="762"/>
          </p14:sldIdLst>
        </p14:section>
        <p14:section name="Задание за уеб сайт" id="{EB44CA50-B176-0C4C-B0D0-5459023C7783}">
          <p14:sldIdLst>
            <p14:sldId id="610"/>
            <p14:sldId id="812"/>
            <p14:sldId id="813"/>
            <p14:sldId id="814"/>
          </p14:sldIdLst>
        </p14:section>
        <p14:section name="Избиране на име и регистрация на сайт" id="{2B3E1915-4BA2-9447-BC07-AE658EE7EC35}">
          <p14:sldIdLst>
            <p14:sldId id="616"/>
            <p14:sldId id="802"/>
            <p14:sldId id="810"/>
            <p14:sldId id="803"/>
          </p14:sldIdLst>
        </p14:section>
        <p14:section name="Демо" id="{276EAB92-AF41-DD42-AFD3-D1ABB239E1A7}">
          <p14:sldIdLst>
            <p14:sldId id="654"/>
            <p14:sldId id="815"/>
            <p14:sldId id="819"/>
            <p14:sldId id="822"/>
            <p14:sldId id="818"/>
            <p14:sldId id="817"/>
            <p14:sldId id="821"/>
            <p14:sldId id="820"/>
            <p14:sldId id="823"/>
          </p14:sldIdLst>
        </p14:section>
        <p14:section name="Заключение" id="{E19D07F1-86E2-47E9-B2AB-7ADC4F89DC12}">
          <p14:sldIdLst>
            <p14:sldId id="633"/>
            <p14:sldId id="504"/>
            <p14:sldId id="50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CB4BF2F8-D32F-9387-A6CE-368ED6EFDCF0}" name="Zaraliev" initials="KZ" userId="S::Zaraliev@students.softuni.bg::e1c6524a-140e-4108-9ad5-216363431969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C" initials="P" lastIdx="8" clrIdx="0">
    <p:extLst>
      <p:ext uri="{19B8F6BF-5375-455C-9EA6-DF929625EA0E}">
        <p15:presenceInfo xmlns:p15="http://schemas.microsoft.com/office/powerpoint/2012/main" userId="PC" providerId="None"/>
      </p:ext>
    </p:extLst>
  </p:cmAuthor>
  <p:cmAuthor id="2" name="Mirela Damyanova" initials="MD" lastIdx="5" clrIdx="1">
    <p:extLst>
      <p:ext uri="{19B8F6BF-5375-455C-9EA6-DF929625EA0E}">
        <p15:presenceInfo xmlns:p15="http://schemas.microsoft.com/office/powerpoint/2012/main" userId="Mirela Damyanov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4465"/>
    <a:srgbClr val="ADB4C3"/>
    <a:srgbClr val="EA91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–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505E3EF-67EA-436B-97B2-0124C06EBD24}" styleName="Medium Style 4 –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16D9F66E-5EB9-4882-86FB-DCBF35E3C3E4}" styleName="Medium Style 4 –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22838BEF-8BB2-4498-84A7-C5851F593DF1}" styleName="Medium Style 4 –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919" autoAdjust="0"/>
    <p:restoredTop sz="95503" autoAdjust="0"/>
  </p:normalViewPr>
  <p:slideViewPr>
    <p:cSldViewPr showGuides="1">
      <p:cViewPr varScale="1">
        <p:scale>
          <a:sx n="108" d="100"/>
          <a:sy n="108" d="100"/>
        </p:scale>
        <p:origin x="264" y="192"/>
      </p:cViewPr>
      <p:guideLst>
        <p:guide orient="horz" pos="2184"/>
        <p:guide pos="3840"/>
      </p:guideLst>
    </p:cSldViewPr>
  </p:slideViewPr>
  <p:outlineViewPr>
    <p:cViewPr>
      <p:scale>
        <a:sx n="33" d="100"/>
        <a:sy n="33" d="100"/>
      </p:scale>
      <p:origin x="0" y="-9989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6566"/>
    </p:cViewPr>
  </p:sorterViewPr>
  <p:notesViewPr>
    <p:cSldViewPr>
      <p:cViewPr varScale="1">
        <p:scale>
          <a:sx n="60" d="100"/>
          <a:sy n="60" d="100"/>
        </p:scale>
        <p:origin x="3187" y="48"/>
      </p:cViewPr>
      <p:guideLst/>
    </p:cSldViewPr>
  </p:notesViewPr>
  <p:gridSpacing cx="45000" cy="45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commentAuthors" Target="commentAuthors.xml"/><Relationship Id="rId38" Type="http://schemas.microsoft.com/office/2018/10/relationships/authors" Target="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F20103-83CC-4A54-8FDE-9D37FC2629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53962-26EF-44E4-9E69-61B1727AB1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87215-0C8F-4762-A664-737A353EC9A4}" type="datetimeFigureOut">
              <a:rPr lang="bg-BG" smtClean="0"/>
              <a:t>19.11.25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A6967E-448F-4887-8FCB-34482EFBCC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-1" y="8892000"/>
            <a:ext cx="6443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bg-BG" sz="1100" dirty="0"/>
              <a:t>Работна група </a:t>
            </a:r>
            <a:r>
              <a:rPr lang="ru-RU" sz="1100" dirty="0"/>
              <a:t>"Образование по програмиране и ИТ</a:t>
            </a:r>
            <a:r>
              <a:rPr lang="bg-BG" sz="1100" dirty="0"/>
              <a:t>", с подкрепата на </a:t>
            </a:r>
            <a:r>
              <a:rPr lang="en-US" sz="1100" dirty="0">
                <a:hlinkClick r:id="rId2"/>
              </a:rPr>
              <a:t>SoftUni</a:t>
            </a:r>
            <a:endParaRPr lang="en-US" sz="11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554C2-DDBA-40E2-9536-53A07EC502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443999" y="8892000"/>
            <a:ext cx="412413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318AE-53F9-47EA-B5FE-E9473933AF11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150602968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84649-876A-46C9-8472-14CB09C070D8}" type="datetimeFigureOut">
              <a:rPr lang="en-US" smtClean="0"/>
              <a:t>11/19/25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488999" y="8892000"/>
            <a:ext cx="367414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067CD-8E6B-4360-9AA8-C5DF2A48A6D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2000"/>
            <a:ext cx="648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bg-BG" sz="1100" dirty="0"/>
              <a:t>Работна група </a:t>
            </a:r>
            <a:r>
              <a:rPr lang="bg-BG" dirty="0"/>
              <a:t>"Образование по програмиране и ИТ"</a:t>
            </a:r>
            <a:r>
              <a:rPr lang="bg-BG" sz="1100" dirty="0"/>
              <a:t>, с подкрепата на </a:t>
            </a:r>
            <a:r>
              <a:rPr lang="en-US" sz="1100" dirty="0">
                <a:hlinkClick r:id="rId2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530847692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8" name="Slide Image Placeholder 7">
            <a:extLst>
              <a:ext uri="{FF2B5EF4-FFF2-40B4-BE49-F238E27FC236}">
                <a16:creationId xmlns:a16="http://schemas.microsoft.com/office/drawing/2014/main" id="{78811095-27E9-49AB-972B-D4E20B3963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9" name="Notes Placeholder 8">
            <a:extLst>
              <a:ext uri="{FF2B5EF4-FFF2-40B4-BE49-F238E27FC236}">
                <a16:creationId xmlns:a16="http://schemas.microsoft.com/office/drawing/2014/main" id="{E923224B-0CC3-475A-8628-8A90751AE6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288A3F3-90B1-4930-8D00-5603BDABEF1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4894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D88B0D8-949C-482D-990A-2DAB14AD4AD1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474633-D38D-4432-867B-70F325FA70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49941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38912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73512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41605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79402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08014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07033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22573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E65F1CA9-65DC-416B-8882-B3A5E415CE67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5" name="Footer Placeholder 7">
            <a:extLst>
              <a:ext uri="{FF2B5EF4-FFF2-40B4-BE49-F238E27FC236}">
                <a16:creationId xmlns:a16="http://schemas.microsoft.com/office/drawing/2014/main" id="{43FAF785-0C8D-730E-8E59-68198DC82CE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2000"/>
            <a:ext cx="648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bg-BG" sz="1100" dirty="0"/>
              <a:t>Работна група </a:t>
            </a:r>
            <a:r>
              <a:rPr lang="bg-BG" dirty="0"/>
              <a:t>"Образование по програмиране и ИТ"</a:t>
            </a:r>
            <a:r>
              <a:rPr lang="bg-BG" sz="1100" dirty="0"/>
              <a:t>, с подкрепата на </a:t>
            </a:r>
            <a:r>
              <a:rPr lang="en-US" sz="1100" dirty="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68934473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049B984-F964-47FF-8179-0A3007CE21C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059BE0-D868-413B-AAA1-1CC88D1F52C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5903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>
            <a:extLst>
              <a:ext uri="{FF2B5EF4-FFF2-40B4-BE49-F238E27FC236}">
                <a16:creationId xmlns:a16="http://schemas.microsoft.com/office/drawing/2014/main" id="{A1F0B3C6-2E53-4CA3-86D1-53D46EC352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5" name="Notes Placeholder 14">
            <a:extLst>
              <a:ext uri="{FF2B5EF4-FFF2-40B4-BE49-F238E27FC236}">
                <a16:creationId xmlns:a16="http://schemas.microsoft.com/office/drawing/2014/main" id="{149CC699-A079-49A5-A4D6-73B7F849A7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121F4233-7E9A-40D2-9066-2DB14E2FA5A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18F1DFF-B3E7-4ABF-97EE-0BBF3A961EC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853074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7548A-4D3C-449B-81A5-FA4BE4628490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472CE7-61C1-4B7B-B0C8-5A45F017871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88444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D88B0D8-949C-482D-990A-2DAB14AD4AD1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474633-D38D-4432-867B-70F325FA70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0985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7925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D88B0D8-949C-482D-990A-2DAB14AD4AD1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474633-D38D-4432-867B-70F325FA70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7714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D88B0D8-949C-482D-990A-2DAB14AD4AD1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474633-D38D-4432-867B-70F325FA70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31878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41130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54287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57062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Bottom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 userDrawn="1"/>
        </p:nvSpPr>
        <p:spPr>
          <a:xfrm>
            <a:off x="0" y="6702676"/>
            <a:ext cx="12195176" cy="1553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3" name="Picture Placeholder Title Image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90123" y="3400017"/>
            <a:ext cx="5248260" cy="2188983"/>
          </a:xfrm>
        </p:spPr>
        <p:txBody>
          <a:bodyPr/>
          <a:lstStyle>
            <a:lvl1pPr marL="0" indent="0" algn="ctr" latinLnBrk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0" name="Company Web Site">
            <a:extLst>
              <a:ext uri="{FF2B5EF4-FFF2-40B4-BE49-F238E27FC236}">
                <a16:creationId xmlns:a16="http://schemas.microsoft.com/office/drawing/2014/main" id="{0B99B1EE-62FA-4AA4-920C-D444D6C0B77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90120" y="6086106"/>
            <a:ext cx="5248260" cy="341313"/>
          </a:xfrm>
        </p:spPr>
        <p:txBody>
          <a:bodyPr lIns="36000" rIns="36000" anchor="ctr" anchorCtr="0">
            <a:noAutofit/>
          </a:bodyPr>
          <a:lstStyle>
            <a:lvl1pPr marL="0" indent="0" algn="r">
              <a:buNone/>
              <a:defRPr sz="1800"/>
            </a:lvl1pPr>
          </a:lstStyle>
          <a:p>
            <a:pPr lvl="0"/>
            <a:r>
              <a:rPr lang="en-US" dirty="0"/>
              <a:t>https://softuni.foundation  </a:t>
            </a:r>
          </a:p>
        </p:txBody>
      </p:sp>
      <p:sp>
        <p:nvSpPr>
          <p:cNvPr id="6" name="Company Name">
            <a:extLst>
              <a:ext uri="{FF2B5EF4-FFF2-40B4-BE49-F238E27FC236}">
                <a16:creationId xmlns:a16="http://schemas.microsoft.com/office/drawing/2014/main" id="{2A76510A-0BAE-A827-E77C-BE88E38F52A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90122" y="5698189"/>
            <a:ext cx="5248260" cy="374236"/>
          </a:xfrm>
        </p:spPr>
        <p:txBody>
          <a:bodyPr lIns="36000" rIns="36000" anchor="ctr" anchorCtr="0">
            <a:normAutofit/>
          </a:bodyPr>
          <a:lstStyle>
            <a:lvl1pPr marL="0" indent="0" algn="r">
              <a:buNone/>
              <a:defRPr sz="2000" b="1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SoftUni Foundation</a:t>
            </a:r>
          </a:p>
        </p:txBody>
      </p:sp>
      <p:sp>
        <p:nvSpPr>
          <p:cNvPr id="31" name="Author Position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534045" y="6085863"/>
            <a:ext cx="4751953" cy="34155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800" b="0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URL</a:t>
            </a:r>
          </a:p>
        </p:txBody>
      </p:sp>
      <p:sp>
        <p:nvSpPr>
          <p:cNvPr id="30" name="Author Name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534046" y="5251106"/>
            <a:ext cx="4751954" cy="724904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Authors</a:t>
            </a:r>
          </a:p>
        </p:txBody>
      </p:sp>
      <p:sp>
        <p:nvSpPr>
          <p:cNvPr id="43" name="Presentation Subtitle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54746" y="1402942"/>
            <a:ext cx="11083636" cy="1306057"/>
          </a:xfrm>
        </p:spPr>
        <p:txBody>
          <a:bodyPr anchor="t" anchorCtr="0">
            <a:normAutofit/>
          </a:bodyPr>
          <a:lstStyle>
            <a:lvl1pPr marL="0" indent="0" algn="ctr" latinLnBrk="0">
              <a:buNone/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Presentation Subtitle</a:t>
            </a:r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746" y="321501"/>
            <a:ext cx="11083636" cy="971589"/>
          </a:xfrm>
        </p:spPr>
        <p:txBody>
          <a:bodyPr>
            <a:normAutofit/>
          </a:bodyPr>
          <a:lstStyle>
            <a:lvl1pPr algn="ctr" latinLnBrk="0">
              <a:defRPr sz="5400"/>
            </a:lvl1pPr>
          </a:lstStyle>
          <a:p>
            <a:r>
              <a:rPr lang="en-US" noProof="0" dirty="0"/>
              <a:t>Presentation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4D0DB3-F60A-469B-7831-209CB666CCE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549" y="4325954"/>
            <a:ext cx="2538082" cy="633046"/>
          </a:xfrm>
          <a:prstGeom prst="rect">
            <a:avLst/>
          </a:prstGeom>
        </p:spPr>
      </p:pic>
      <p:pic>
        <p:nvPicPr>
          <p:cNvPr id="5" name="Picture 4" title="CC-BY-NC-SA License">
            <a:hlinkClick r:id="rId3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2D40731C-0303-A69D-63FD-E048A73CA59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02682" y="4321352"/>
            <a:ext cx="1809336" cy="63304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0654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Bottom"/>
          <p:cNvSpPr/>
          <p:nvPr/>
        </p:nvSpPr>
        <p:spPr>
          <a:xfrm>
            <a:off x="2" y="6264000"/>
            <a:ext cx="12192000" cy="594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6750ECE4-94E0-469B-B8E4-562792823B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62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bg2"/>
                </a:solidFill>
              </a:defRPr>
            </a:lvl1pPr>
          </a:lstStyle>
          <a:p>
            <a:fld id="{2BF067CD-8E6B-4360-9AA8-C5DF2A48A6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Oval Logo Holder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Text Placeholder Right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56000" y="1195931"/>
            <a:ext cx="5545597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9" name="Text Placeholder Left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5931"/>
            <a:ext cx="5545598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E03301DA-D0AF-46FD-8740-2F761250203A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5" name="Slide Title">
            <a:extLst>
              <a:ext uri="{FF2B5EF4-FFF2-40B4-BE49-F238E27FC236}">
                <a16:creationId xmlns:a16="http://schemas.microsoft.com/office/drawing/2014/main" id="{EA9A94D1-F9F6-4D7B-85E3-896A987B6A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5" y="100750"/>
            <a:ext cx="10270595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9792D8-D354-4699-B7D6-B8CB7F77594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98753" y="5340443"/>
            <a:ext cx="1334859" cy="98286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6351E19-25DA-EAD2-9FBE-358B6135D72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0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>
            <a:extLst>
              <a:ext uri="{FF2B5EF4-FFF2-40B4-BE49-F238E27FC236}">
                <a16:creationId xmlns:a16="http://schemas.microsoft.com/office/drawing/2014/main" id="{F888EE71-82B3-40F1-A63F-7417422FB4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44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4" name="Text Placeholder Body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69002" y="1353866"/>
            <a:ext cx="7426234" cy="5219931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Picture Placeholder Left"/>
          <p:cNvSpPr>
            <a:spLocks noGrp="1"/>
          </p:cNvSpPr>
          <p:nvPr>
            <p:ph type="pic" idx="1" hasCustomPrompt="1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 latinLnBrk="0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noProof="0"/>
              <a:t>Your Picture Here</a:t>
            </a:r>
          </a:p>
        </p:txBody>
      </p:sp>
      <p:sp>
        <p:nvSpPr>
          <p:cNvPr id="3" name="Rectangle Left Second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Left First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Down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Rectangle Top">
            <a:extLst>
              <a:ext uri="{FF2B5EF4-FFF2-40B4-BE49-F238E27FC236}">
                <a16:creationId xmlns:a16="http://schemas.microsoft.com/office/drawing/2014/main" id="{274B8F05-DFCE-47BD-BAFD-DF93E1A63BDD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3F218E34-55D7-4290-BFE4-80F31F9415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F3DB3E-BDAA-8201-9A01-2F52640A84C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01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Bottom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 userDrawn="1"/>
        </p:nvSpPr>
        <p:spPr>
          <a:xfrm>
            <a:off x="0" y="6371332"/>
            <a:ext cx="12195176" cy="4872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107753B-8639-4399-B782-EE5377184D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6988" y="1461842"/>
            <a:ext cx="10731663" cy="3047158"/>
          </a:xfrm>
        </p:spPr>
        <p:txBody>
          <a:bodyPr>
            <a:normAutofit/>
          </a:bodyPr>
          <a:lstStyle>
            <a:lvl1pPr algn="ctr">
              <a:defRPr sz="13800"/>
            </a:lvl1pPr>
          </a:lstStyle>
          <a:p>
            <a:r>
              <a:rPr lang="bg-BG" dirty="0"/>
              <a:t>Въпроси?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206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615109" y="5585916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3529216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Slide Body Text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6125"/>
            <a:ext cx="11818096" cy="5528766"/>
          </a:xfrm>
        </p:spPr>
        <p:txBody>
          <a:bodyPr/>
          <a:lstStyle>
            <a:lvl1pPr latinLnBrk="0">
              <a:buClr>
                <a:schemeClr val="tx1"/>
              </a:buClr>
              <a:defRPr/>
            </a:lvl1pPr>
            <a:lvl2pPr latinLnBrk="0">
              <a:buClr>
                <a:schemeClr val="tx1"/>
              </a:buClr>
              <a:defRPr/>
            </a:lvl2pPr>
            <a:lvl3pPr latinLnBrk="0">
              <a:buClr>
                <a:schemeClr val="tx1"/>
              </a:buClr>
              <a:defRPr/>
            </a:lvl3pPr>
            <a:lvl4pPr latinLnBrk="0">
              <a:buClr>
                <a:schemeClr val="tx1"/>
              </a:buClr>
              <a:defRPr/>
            </a:lvl4pPr>
            <a:lvl5pPr latinLnBrk="0">
              <a:buClr>
                <a:schemeClr val="tx1"/>
              </a:buClr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9A1D0F-F579-6A3C-C698-4E2E7F1AB26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97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0020EB61-2079-41A3-B356-B1D8D48D78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Rectangle Left"/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Bulb" descr="Bul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5205" y="1792355"/>
            <a:ext cx="1830304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Body Text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66000" y="1121143"/>
            <a:ext cx="10129234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8" name="Slide Title">
            <a:extLst>
              <a:ext uri="{FF2B5EF4-FFF2-40B4-BE49-F238E27FC236}">
                <a16:creationId xmlns:a16="http://schemas.microsoft.com/office/drawing/2014/main" id="{E2DA9691-CDF5-499C-94BB-AAA61DAC1B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6" y="100750"/>
            <a:ext cx="916404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8CA5371-2597-CF8F-1859-22639580743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530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1865BF6B-7F07-4E9C-879F-80E36EEB34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2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Bulb" descr="Bul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20027" y="3314704"/>
            <a:ext cx="1260665" cy="279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Slide Body Text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73561" y="1121143"/>
            <a:ext cx="10321675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6" y="100750"/>
            <a:ext cx="916404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37AF1B9-D67A-246A-86B6-E28F19C5239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65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0B8C963-1813-4B69-AD27-6D02EBBBB5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 userDrawn="1"/>
        </p:nvSpPr>
        <p:spPr>
          <a:xfrm>
            <a:off x="0" y="0"/>
            <a:ext cx="42947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4" name="Picture Bulb" descr="Bulb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56000" y="5098868"/>
            <a:ext cx="779209" cy="1729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Body Text">
            <a:extLst>
              <a:ext uri="{FF2B5EF4-FFF2-40B4-BE49-F238E27FC236}">
                <a16:creationId xmlns:a16="http://schemas.microsoft.com/office/drawing/2014/main" id="{7296EDA7-D37D-4B31-A888-371F080412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5176" y="1121143"/>
            <a:ext cx="11410061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55A88B09-3557-48A3-BF27-42699C2692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177" y="100750"/>
            <a:ext cx="987582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C2C375B-43BF-D1DD-F160-1500A111885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562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">
            <a:extLst>
              <a:ext uri="{FF2B5EF4-FFF2-40B4-BE49-F238E27FC236}">
                <a16:creationId xmlns:a16="http://schemas.microsoft.com/office/drawing/2014/main" id="{509D954E-A844-4072-A556-DE584BEB93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9" name="Rectangle Top">
            <a:extLst>
              <a:ext uri="{FF2B5EF4-FFF2-40B4-BE49-F238E27FC236}">
                <a16:creationId xmlns:a16="http://schemas.microsoft.com/office/drawing/2014/main" id="{A15CE03A-0933-4E5D-9EA1-718D4F802FFC}"/>
              </a:ext>
            </a:extLst>
          </p:cNvPr>
          <p:cNvSpPr/>
          <p:nvPr userDrawn="1"/>
        </p:nvSpPr>
        <p:spPr>
          <a:xfrm>
            <a:off x="0" y="1311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2" name="Slide Body Text">
            <a:extLst>
              <a:ext uri="{FF2B5EF4-FFF2-40B4-BE49-F238E27FC236}">
                <a16:creationId xmlns:a16="http://schemas.microsoft.com/office/drawing/2014/main" id="{B608ED73-CE88-49E4-8BFC-DBD6E9AE6B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6" y="1206668"/>
            <a:ext cx="11804831" cy="5550582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This is a code example</a:t>
            </a:r>
          </a:p>
        </p:txBody>
      </p:sp>
      <p:sp>
        <p:nvSpPr>
          <p:cNvPr id="4" name="Code Box">
            <a:extLst>
              <a:ext uri="{FF2B5EF4-FFF2-40B4-BE49-F238E27FC236}">
                <a16:creationId xmlns:a16="http://schemas.microsoft.com/office/drawing/2014/main" id="{F4E021E9-D6DB-4272-8C9F-CEF4940FDC1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74683" y="2034000"/>
            <a:ext cx="10836275" cy="2237893"/>
          </a:xfr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>
              <a:buNone/>
              <a:defRPr lang="en-US" sz="2800" b="1" smtClean="0">
                <a:latin typeface="Consolas" pitchFamily="49" charset="0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Source code box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</p:txBody>
      </p:sp>
      <p:sp>
        <p:nvSpPr>
          <p:cNvPr id="11" name="Slide Title">
            <a:extLst>
              <a:ext uri="{FF2B5EF4-FFF2-40B4-BE49-F238E27FC236}">
                <a16:creationId xmlns:a16="http://schemas.microsoft.com/office/drawing/2014/main" id="{47D60833-F0A9-4F29-8C06-A963A7C8BE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5" y="100750"/>
            <a:ext cx="10239658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69A4E8-9221-8F79-65B4-BF9AA7F87D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82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831000" y="109147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5241000" y="3338387"/>
            <a:ext cx="6065892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5241000" y="1471047"/>
            <a:ext cx="6065892" cy="175433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2423919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">
            <a:extLst>
              <a:ext uri="{FF2B5EF4-FFF2-40B4-BE49-F238E27FC236}">
                <a16:creationId xmlns:a16="http://schemas.microsoft.com/office/drawing/2014/main" id="{39DDE17E-5472-41F3-AF5F-54DFF10DC6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23" name="Slide Body Text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11781606" cy="5207396"/>
          </a:xfrm>
        </p:spPr>
        <p:txBody>
          <a:bodyPr>
            <a:normAutofit/>
          </a:bodyPr>
          <a:lstStyle>
            <a:lvl1pPr marL="514042" indent="-514042" latinLnBrk="0">
              <a:buFont typeface="+mj-lt"/>
              <a:buAutoNum type="arabicPeriod"/>
              <a:defRPr sz="3600">
                <a:solidFill>
                  <a:schemeClr val="tx1"/>
                </a:solidFill>
              </a:defRPr>
            </a:lvl1pPr>
            <a:lvl2pPr>
              <a:defRPr sz="3400"/>
            </a:lvl2pPr>
          </a:lstStyle>
          <a:p>
            <a:pPr lvl="0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0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0"/>
            <a:r>
              <a:rPr lang="en-US" noProof="0" dirty="0"/>
              <a:t>…</a:t>
            </a:r>
          </a:p>
        </p:txBody>
      </p:sp>
      <p:sp>
        <p:nvSpPr>
          <p:cNvPr id="8" name="Rectangle Top">
            <a:extLst>
              <a:ext uri="{FF2B5EF4-FFF2-40B4-BE49-F238E27FC236}">
                <a16:creationId xmlns:a16="http://schemas.microsoft.com/office/drawing/2014/main" id="{930E0800-9260-4369-8330-8264DD33C5CE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357D7BE1-6358-42CC-94F3-7BCDD91DCB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Table of Contents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D808AB-EC49-1578-0005-D58D2A365AA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72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Body Text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04" y="1138844"/>
            <a:ext cx="11804830" cy="553015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10" name="Slide Title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11804829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78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89" r:id="rId2"/>
    <p:sldLayoutId id="2147483681" r:id="rId3"/>
    <p:sldLayoutId id="2147483679" r:id="rId4"/>
    <p:sldLayoutId id="2147483680" r:id="rId5"/>
    <p:sldLayoutId id="2147483688" r:id="rId6"/>
    <p:sldLayoutId id="2147483684" r:id="rId7"/>
    <p:sldLayoutId id="2147483690" r:id="rId8"/>
    <p:sldLayoutId id="2147483677" r:id="rId9"/>
    <p:sldLayoutId id="2147483683" r:id="rId10"/>
    <p:sldLayoutId id="2147483685" r:id="rId11"/>
    <p:sldLayoutId id="2147483686" r:id="rId12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0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36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803275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25571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1700213" indent="-352425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058988" indent="-26670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G-IT-Edu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jpg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gister.bg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domains.cloudflare.com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gister.bg/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slovored.com/transliteration/" TargetMode="Externa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G-IT-Edu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5" Type="http://schemas.openxmlformats.org/officeDocument/2006/relationships/hyperlink" Target="http://creativecommons.org/licenses/by-nc-sa/4.0/" TargetMode="External"/><Relationship Id="rId4" Type="http://schemas.openxmlformats.org/officeDocument/2006/relationships/hyperlink" Target="https://github.com/BG-IT-Edu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hor Name">
            <a:extLst>
              <a:ext uri="{FF2B5EF4-FFF2-40B4-BE49-F238E27FC236}">
                <a16:creationId xmlns:a16="http://schemas.microsoft.com/office/drawing/2014/main" id="{FA396BB6-2053-4690-9672-BC528007D37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90120" y="6086106"/>
            <a:ext cx="5248260" cy="341313"/>
          </a:xfrm>
        </p:spPr>
        <p:txBody>
          <a:bodyPr>
            <a:normAutofit lnSpcReduction="10000"/>
          </a:bodyPr>
          <a:lstStyle/>
          <a:p>
            <a:r>
              <a:rPr lang="bg-BG" dirty="0"/>
              <a:t>Софтуерни и хардуерни науки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8DE66249-1FBD-414B-AF0D-550F7312AF7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90122" y="5698189"/>
            <a:ext cx="5248260" cy="374236"/>
          </a:xfrm>
        </p:spPr>
        <p:txBody>
          <a:bodyPr>
            <a:normAutofit lnSpcReduction="10000"/>
          </a:bodyPr>
          <a:lstStyle/>
          <a:p>
            <a:r>
              <a:rPr lang="bg-BG" dirty="0"/>
              <a:t>Курс </a:t>
            </a:r>
            <a:r>
              <a:rPr lang="en-US" dirty="0"/>
              <a:t>"</a:t>
            </a:r>
            <a:r>
              <a:rPr lang="bg-BG" dirty="0"/>
              <a:t>Информационни технологии"</a:t>
            </a:r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520F80DC-BAF0-05EE-2BC1-37C2321904F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34045" y="6085863"/>
            <a:ext cx="4751953" cy="341556"/>
          </a:xfrm>
        </p:spPr>
        <p:txBody>
          <a:bodyPr>
            <a:normAutofit lnSpcReduction="10000"/>
          </a:bodyPr>
          <a:lstStyle/>
          <a:p>
            <a:r>
              <a:rPr lang="en-US" dirty="0">
                <a:hlinkClick r:id="rId3"/>
              </a:rPr>
              <a:t>https://github.com/BG-IT-Edu</a:t>
            </a:r>
            <a:endParaRPr lang="en-US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E4D839B2-02D1-883A-3CE0-7CF25557FB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34046" y="5251106"/>
            <a:ext cx="4751954" cy="724904"/>
          </a:xfrm>
        </p:spPr>
        <p:txBody>
          <a:bodyPr>
            <a:normAutofit/>
          </a:bodyPr>
          <a:lstStyle/>
          <a:p>
            <a:r>
              <a:rPr lang="bg-BG" dirty="0"/>
              <a:t>Проект "Отворено учебно съдържание по програмиране и ИТ", СофтУни Фондация </a:t>
            </a:r>
          </a:p>
        </p:txBody>
      </p:sp>
      <p:sp>
        <p:nvSpPr>
          <p:cNvPr id="3" name="Presentation Subtitle">
            <a:extLst>
              <a:ext uri="{FF2B5EF4-FFF2-40B4-BE49-F238E27FC236}">
                <a16:creationId xmlns:a16="http://schemas.microsoft.com/office/drawing/2014/main" id="{A004DC04-DA2A-41C0-8578-4B8D2F08EA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4746" y="1402942"/>
            <a:ext cx="11083636" cy="971589"/>
          </a:xfrm>
        </p:spPr>
        <p:txBody>
          <a:bodyPr>
            <a:normAutofit/>
          </a:bodyPr>
          <a:lstStyle/>
          <a:p>
            <a:r>
              <a:rPr lang="bg-BG" sz="4400" dirty="0"/>
              <a:t>Задание и проверка за свободни имена</a:t>
            </a:r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37F91798-9AD5-4209-8887-958029548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746" y="321501"/>
            <a:ext cx="11083636" cy="971589"/>
          </a:xfrm>
        </p:spPr>
        <p:txBody>
          <a:bodyPr>
            <a:noAutofit/>
          </a:bodyPr>
          <a:lstStyle/>
          <a:p>
            <a:r>
              <a:rPr lang="bg-BG" sz="6000" dirty="0"/>
              <a:t>Планиране на уеб сайт</a:t>
            </a:r>
            <a:endParaRPr lang="en-US" sz="6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9C89CDB-9A69-7B24-74E6-10BF87DE1C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1007" y="3056137"/>
            <a:ext cx="1819960" cy="849053"/>
          </a:xfrm>
          <a:prstGeom prst="rect">
            <a:avLst/>
          </a:prstGeom>
        </p:spPr>
      </p:pic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9E0636FF-9DFF-1E3C-B648-B7D58C2CC7D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4" t="129" r="-1094" b="46749"/>
          <a:stretch/>
        </p:blipFill>
        <p:spPr>
          <a:xfrm>
            <a:off x="6390123" y="3400017"/>
            <a:ext cx="5248260" cy="2188983"/>
          </a:xfrm>
        </p:spPr>
      </p:pic>
    </p:spTree>
    <p:extLst>
      <p:ext uri="{BB962C8B-B14F-4D97-AF65-F5344CB8AC3E}">
        <p14:creationId xmlns:p14="http://schemas.microsoft.com/office/powerpoint/2010/main" val="3666405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Subtitle">
            <a:extLst>
              <a:ext uri="{FF2B5EF4-FFF2-40B4-BE49-F238E27FC236}">
                <a16:creationId xmlns:a16="http://schemas.microsoft.com/office/drawing/2014/main" id="{BEB5BB41-09D4-4E9F-8C80-EE8709171CB3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sz="4800" dirty="0"/>
              <a:t>Характеристики и съдържание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028D9EA3-B5E0-4F17-9467-4BE3C280DA68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sz="6000" dirty="0"/>
              <a:t>Задание за уеб сайт</a:t>
            </a:r>
            <a:endParaRPr lang="en-US" sz="6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AD2936A-431A-83BF-BBD2-58228052A1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7113" y="1513416"/>
            <a:ext cx="2097773" cy="229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221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CAABC86-82E0-F099-701A-D4347B60538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11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7B6A643-676D-3506-B008-B24B36AA3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Задание за уеб сайт</a:t>
            </a:r>
            <a:endParaRPr lang="en-BG" dirty="0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9CA50BB8-C95B-C726-A00E-EFF2B734CC7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r>
              <a:rPr lang="bg-BG" sz="3600" b="1" dirty="0">
                <a:solidFill>
                  <a:schemeClr val="bg1"/>
                </a:solidFill>
              </a:rPr>
              <a:t>Документ</a:t>
            </a:r>
            <a:r>
              <a:rPr lang="bg-BG" sz="3600" dirty="0"/>
              <a:t>, в който </a:t>
            </a:r>
            <a:r>
              <a:rPr lang="bg-BG" sz="3600" b="1" dirty="0"/>
              <a:t>ясно</a:t>
            </a:r>
            <a:r>
              <a:rPr lang="bg-BG" sz="3600" dirty="0"/>
              <a:t> се описват </a:t>
            </a:r>
            <a:r>
              <a:rPr lang="bg-BG" sz="3600" b="1" dirty="0"/>
              <a:t>изискванията</a:t>
            </a:r>
            <a:r>
              <a:rPr lang="bg-BG" sz="3600" dirty="0"/>
              <a:t>, </a:t>
            </a:r>
            <a:r>
              <a:rPr lang="bg-BG" sz="3600" b="1" dirty="0"/>
              <a:t>нуждите</a:t>
            </a:r>
            <a:r>
              <a:rPr lang="bg-BG" sz="3600" dirty="0"/>
              <a:t> и </a:t>
            </a:r>
            <a:r>
              <a:rPr lang="bg-BG" sz="3600" b="1" dirty="0"/>
              <a:t>очакванията</a:t>
            </a:r>
            <a:r>
              <a:rPr lang="bg-BG" sz="3600" dirty="0"/>
              <a:t> към </a:t>
            </a:r>
            <a:r>
              <a:rPr lang="bg-BG" sz="3600" b="1" dirty="0">
                <a:solidFill>
                  <a:schemeClr val="bg1"/>
                </a:solidFill>
              </a:rPr>
              <a:t>бъдещия уеб сайт</a:t>
            </a:r>
          </a:p>
          <a:p>
            <a:r>
              <a:rPr lang="bg-BG" sz="3600" dirty="0"/>
              <a:t>Изготвя се </a:t>
            </a:r>
            <a:r>
              <a:rPr lang="bg-BG" sz="3600" b="1" dirty="0"/>
              <a:t>след определяне на целта</a:t>
            </a:r>
            <a:endParaRPr lang="en-BG" sz="36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0A3ABA1-6DF7-FD2A-0BCA-4ED2C30740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3500" y="3176731"/>
            <a:ext cx="3465000" cy="3548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654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CAABC86-82E0-F099-701A-D4347B60538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12</a:t>
            </a:fld>
            <a:endParaRPr lang="en-US" noProof="0" dirty="0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A225D149-00D5-8C11-53A0-D1EBA520D44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/>
          <a:lstStyle/>
          <a:p>
            <a:r>
              <a:rPr lang="bg-BG" sz="3600" b="1" dirty="0">
                <a:solidFill>
                  <a:schemeClr val="bg1"/>
                </a:solidFill>
              </a:rPr>
              <a:t>Заданието</a:t>
            </a:r>
            <a:r>
              <a:rPr lang="bg-BG" sz="3600" dirty="0"/>
              <a:t> </a:t>
            </a:r>
            <a:r>
              <a:rPr lang="bg-BG" sz="3600" b="1" dirty="0"/>
              <a:t>трябва да е</a:t>
            </a:r>
            <a:r>
              <a:rPr lang="bg-BG" sz="3600" dirty="0"/>
              <a:t>:</a:t>
            </a:r>
          </a:p>
          <a:p>
            <a:pPr lvl="1"/>
            <a:r>
              <a:rPr lang="bg-BG" sz="3600" dirty="0"/>
              <a:t>Ясно </a:t>
            </a:r>
            <a:r>
              <a:rPr lang="bg-BG" sz="3600" b="1" dirty="0"/>
              <a:t>формулирано</a:t>
            </a:r>
            <a:r>
              <a:rPr lang="bg-BG" sz="3600" dirty="0"/>
              <a:t> и </a:t>
            </a:r>
            <a:r>
              <a:rPr lang="bg-BG" sz="3600" b="1" dirty="0"/>
              <a:t>кратко</a:t>
            </a:r>
          </a:p>
          <a:p>
            <a:pPr lvl="1"/>
            <a:r>
              <a:rPr lang="bg-BG" sz="3600" dirty="0"/>
              <a:t>Написано на </a:t>
            </a:r>
            <a:r>
              <a:rPr lang="bg-BG" sz="3600" b="1" dirty="0"/>
              <a:t>разбираем език</a:t>
            </a:r>
          </a:p>
          <a:p>
            <a:pPr lvl="1"/>
            <a:r>
              <a:rPr lang="bg-BG" sz="3600" dirty="0"/>
              <a:t>С </a:t>
            </a:r>
            <a:r>
              <a:rPr lang="bg-BG" sz="3600" b="1" dirty="0"/>
              <a:t>конкретни</a:t>
            </a:r>
            <a:r>
              <a:rPr lang="bg-BG" sz="3600" dirty="0"/>
              <a:t>, </a:t>
            </a:r>
            <a:r>
              <a:rPr lang="bg-BG" sz="3600" b="1" dirty="0"/>
              <a:t>измерими цели</a:t>
            </a:r>
          </a:p>
          <a:p>
            <a:pPr lvl="1"/>
            <a:r>
              <a:rPr lang="bg-BG" sz="3600" dirty="0"/>
              <a:t>"</a:t>
            </a:r>
            <a:r>
              <a:rPr lang="bg-BG" sz="3600" b="1" dirty="0"/>
              <a:t>Карта</a:t>
            </a:r>
            <a:r>
              <a:rPr lang="bg-BG" sz="3600" dirty="0"/>
              <a:t>"</a:t>
            </a:r>
            <a:r>
              <a:rPr lang="bg-BG" sz="3600" b="1" dirty="0"/>
              <a:t> </a:t>
            </a:r>
            <a:r>
              <a:rPr lang="bg-BG" sz="3600" dirty="0"/>
              <a:t>за </a:t>
            </a:r>
            <a:r>
              <a:rPr lang="bg-BG" sz="3600" b="1" dirty="0"/>
              <a:t>следващите етапи</a:t>
            </a:r>
          </a:p>
          <a:p>
            <a:pPr lvl="1"/>
            <a:endParaRPr lang="en-BG" dirty="0"/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7E72FB31-8041-DF60-7173-D7DA3AD8FC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/>
          <a:lstStyle/>
          <a:p>
            <a:r>
              <a:rPr lang="bg-BG" dirty="0"/>
              <a:t>Характеристики на задание за уеб сайт</a:t>
            </a:r>
            <a:endParaRPr lang="en-BG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72FD1CC-E671-4AD9-9BB5-81208B1EC0F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48" t="5380" r="16536" b="6692"/>
          <a:stretch/>
        </p:blipFill>
        <p:spPr>
          <a:xfrm>
            <a:off x="8166000" y="1196125"/>
            <a:ext cx="3492537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793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CAABC86-82E0-F099-701A-D4347B60538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13</a:t>
            </a:fld>
            <a:endParaRPr lang="en-US" noProof="0" dirty="0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5733066B-B8F2-A953-2535-542BEB816B6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r>
              <a:rPr lang="bg-BG" sz="3600" b="1" dirty="0">
                <a:solidFill>
                  <a:schemeClr val="bg1"/>
                </a:solidFill>
              </a:rPr>
              <a:t>Заданието</a:t>
            </a:r>
            <a:r>
              <a:rPr lang="bg-BG" sz="3600" b="1" dirty="0"/>
              <a:t> съдържа:</a:t>
            </a:r>
          </a:p>
          <a:p>
            <a:pPr lvl="1"/>
            <a:r>
              <a:rPr lang="bg-BG" sz="3200" b="1" dirty="0"/>
              <a:t>Обща информация</a:t>
            </a:r>
            <a:r>
              <a:rPr lang="bg-BG" sz="3200" dirty="0"/>
              <a:t> за проекта (име, описание, вид)</a:t>
            </a:r>
          </a:p>
          <a:p>
            <a:pPr lvl="1"/>
            <a:r>
              <a:rPr lang="bg-BG" sz="3200" b="1" dirty="0"/>
              <a:t>Цели</a:t>
            </a:r>
            <a:r>
              <a:rPr lang="bg-BG" sz="3200" dirty="0"/>
              <a:t> и </a:t>
            </a:r>
            <a:r>
              <a:rPr lang="bg-BG" sz="3200" b="1" dirty="0"/>
              <a:t>целева група</a:t>
            </a:r>
          </a:p>
          <a:p>
            <a:pPr lvl="1"/>
            <a:r>
              <a:rPr lang="bg-BG" sz="3200" dirty="0"/>
              <a:t>Основно </a:t>
            </a:r>
            <a:r>
              <a:rPr lang="bg-BG" sz="3200" b="1" dirty="0"/>
              <a:t>съдържание</a:t>
            </a:r>
          </a:p>
          <a:p>
            <a:pPr lvl="1"/>
            <a:r>
              <a:rPr lang="bg-BG" sz="3200" dirty="0"/>
              <a:t>Основни </a:t>
            </a:r>
            <a:r>
              <a:rPr lang="bg-BG" sz="3200" b="1" dirty="0"/>
              <a:t>уеб страници</a:t>
            </a:r>
          </a:p>
          <a:p>
            <a:pPr lvl="1"/>
            <a:r>
              <a:rPr lang="bg-BG" sz="3200" b="1" dirty="0"/>
              <a:t>Изисквания</a:t>
            </a:r>
          </a:p>
          <a:p>
            <a:pPr lvl="1"/>
            <a:r>
              <a:rPr lang="bg-BG" sz="3200" b="1" dirty="0"/>
              <a:t>Административни бележки </a:t>
            </a:r>
            <a:r>
              <a:rPr lang="bg-BG" sz="3200" dirty="0"/>
              <a:t>(срокове, домейн, хостинг и др.)</a:t>
            </a:r>
          </a:p>
          <a:p>
            <a:pPr lvl="1"/>
            <a:endParaRPr lang="en-BG" dirty="0"/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BA8CB646-72FA-4D4B-E8EB-30928866C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/>
          <a:lstStyle/>
          <a:p>
            <a:r>
              <a:rPr lang="bg-BG" dirty="0"/>
              <a:t>Съдържание на задание за уеб сайт</a:t>
            </a:r>
            <a:endParaRPr lang="en-BG" dirty="0"/>
          </a:p>
        </p:txBody>
      </p:sp>
    </p:spTree>
    <p:extLst>
      <p:ext uri="{BB962C8B-B14F-4D97-AF65-F5344CB8AC3E}">
        <p14:creationId xmlns:p14="http://schemas.microsoft.com/office/powerpoint/2010/main" val="1720871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Subtitle">
            <a:extLst>
              <a:ext uri="{FF2B5EF4-FFF2-40B4-BE49-F238E27FC236}">
                <a16:creationId xmlns:a16="http://schemas.microsoft.com/office/drawing/2014/main" id="{BEB5BB41-09D4-4E9F-8C80-EE8709171CB3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sz="4000" dirty="0"/>
              <a:t>Проверка за свободно име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028D9EA3-B5E0-4F17-9467-4BE3C280DA68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sz="4400" dirty="0"/>
              <a:t>Избиране на име и регистрация на уеб сайт</a:t>
            </a:r>
            <a:endParaRPr lang="en-US" sz="4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0C0BA2-C9F1-1CEF-AF93-8CD256CB111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458" b="21080"/>
          <a:stretch/>
        </p:blipFill>
        <p:spPr>
          <a:xfrm>
            <a:off x="4404467" y="2136904"/>
            <a:ext cx="3383066" cy="100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258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</a:pPr>
            <a:r>
              <a:rPr lang="bg-BG" sz="3600" b="1" dirty="0"/>
              <a:t>Изборът</a:t>
            </a:r>
            <a:r>
              <a:rPr lang="bg-BG" sz="3600" dirty="0"/>
              <a:t> на </a:t>
            </a:r>
            <a:r>
              <a:rPr lang="bg-BG" sz="3600" b="1" dirty="0">
                <a:solidFill>
                  <a:schemeClr val="bg1"/>
                </a:solidFill>
              </a:rPr>
              <a:t>домейн име </a:t>
            </a:r>
            <a:r>
              <a:rPr lang="bg-BG" sz="3600" dirty="0"/>
              <a:t>е </a:t>
            </a:r>
            <a:r>
              <a:rPr lang="bg-BG" sz="3600" b="1" dirty="0">
                <a:solidFill>
                  <a:schemeClr val="bg1"/>
                </a:solidFill>
              </a:rPr>
              <a:t>изключително важен </a:t>
            </a:r>
            <a:r>
              <a:rPr lang="bg-BG" sz="3600" dirty="0"/>
              <a:t>за </a:t>
            </a:r>
            <a:r>
              <a:rPr lang="bg-BG" sz="3600" b="1" dirty="0"/>
              <a:t>успеха</a:t>
            </a:r>
            <a:r>
              <a:rPr lang="bg-BG" sz="3600" dirty="0"/>
              <a:t> на един </a:t>
            </a:r>
            <a:r>
              <a:rPr lang="bg-BG" sz="3600" b="1" dirty="0"/>
              <a:t>уеб сайт</a:t>
            </a:r>
            <a:endParaRPr lang="en-US" sz="3600" b="1" dirty="0"/>
          </a:p>
          <a:p>
            <a:pPr>
              <a:buClr>
                <a:schemeClr val="tx2"/>
              </a:buClr>
            </a:pPr>
            <a:r>
              <a:rPr lang="bg-BG" sz="3600" b="1" dirty="0"/>
              <a:t>Домейнът</a:t>
            </a:r>
            <a:r>
              <a:rPr lang="bg-BG" sz="3600" dirty="0"/>
              <a:t> за уеб сайт е </a:t>
            </a:r>
            <a:r>
              <a:rPr lang="bg-BG" sz="3600" b="1" dirty="0"/>
              <a:t>важно да бъде</a:t>
            </a:r>
            <a:r>
              <a:rPr lang="bg-BG" sz="3600" dirty="0"/>
              <a:t>:</a:t>
            </a:r>
          </a:p>
          <a:p>
            <a:pPr lvl="1">
              <a:buClr>
                <a:schemeClr val="tx2"/>
              </a:buClr>
            </a:pPr>
            <a:r>
              <a:rPr lang="bg-BG" sz="3400" b="1" dirty="0"/>
              <a:t>Свързан с темата </a:t>
            </a:r>
            <a:r>
              <a:rPr lang="bg-BG" sz="3400" dirty="0"/>
              <a:t>на </a:t>
            </a:r>
            <a:r>
              <a:rPr lang="bg-BG" sz="3400" b="1" dirty="0"/>
              <a:t>уеб сайта</a:t>
            </a:r>
          </a:p>
          <a:p>
            <a:pPr lvl="1">
              <a:buClr>
                <a:schemeClr val="tx2"/>
              </a:buClr>
            </a:pPr>
            <a:r>
              <a:rPr lang="bg-BG" sz="3400" b="1" dirty="0"/>
              <a:t>Кратък</a:t>
            </a:r>
            <a:r>
              <a:rPr lang="bg-BG" sz="3400" dirty="0"/>
              <a:t> и </a:t>
            </a:r>
            <a:r>
              <a:rPr lang="bg-BG" sz="3400" b="1" dirty="0"/>
              <a:t>лесен за запомняне</a:t>
            </a:r>
          </a:p>
          <a:p>
            <a:pPr lvl="1">
              <a:buClr>
                <a:schemeClr val="tx2"/>
              </a:buClr>
            </a:pPr>
            <a:r>
              <a:rPr lang="bg-BG" sz="3400" b="1" dirty="0"/>
              <a:t>Не се използва </a:t>
            </a:r>
            <a:r>
              <a:rPr lang="bg-BG" sz="3400" dirty="0"/>
              <a:t>от </a:t>
            </a:r>
            <a:r>
              <a:rPr lang="bg-BG" sz="3400" b="1" dirty="0"/>
              <a:t>друга компания</a:t>
            </a:r>
          </a:p>
          <a:p>
            <a:pPr lvl="1">
              <a:buClr>
                <a:schemeClr val="tx2"/>
              </a:buClr>
            </a:pPr>
            <a:endParaRPr lang="bg-BG" sz="3400" b="1" dirty="0">
              <a:highlight>
                <a:srgbClr val="FFFF00"/>
              </a:highlight>
            </a:endParaRPr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/>
          <a:lstStyle/>
          <a:p>
            <a:r>
              <a:rPr lang="bg-BG" dirty="0"/>
              <a:t>Избиране на домейн име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FD5F96-24E5-9162-D20C-E3219D6ECA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1000" y="2912308"/>
            <a:ext cx="1035000" cy="103338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3F7073F-C5A5-DAE1-A9B4-DD837E9A91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1000" y="4043561"/>
            <a:ext cx="1035000" cy="103338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101A154-690A-3227-FDAC-EC78A43A84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1000" y="5174814"/>
            <a:ext cx="1035000" cy="1033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535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</a:pPr>
            <a:r>
              <a:rPr lang="bg-BG" sz="3400" dirty="0"/>
              <a:t>Използваме </a:t>
            </a:r>
            <a:r>
              <a:rPr lang="bg-BG" sz="3400" b="1" dirty="0">
                <a:solidFill>
                  <a:schemeClr val="bg1"/>
                </a:solidFill>
              </a:rPr>
              <a:t>регистратор на домейни</a:t>
            </a:r>
            <a:r>
              <a:rPr lang="bg-BG" sz="3400" dirty="0"/>
              <a:t>: </a:t>
            </a:r>
            <a:endParaRPr lang="bg-BG" sz="3400" dirty="0">
              <a:hlinkClick r:id="rId3"/>
            </a:endParaRPr>
          </a:p>
          <a:p>
            <a:pPr lvl="1">
              <a:buClr>
                <a:schemeClr val="tx2"/>
              </a:buClr>
            </a:pPr>
            <a:r>
              <a:rPr lang="bg-BG" sz="3200" b="1" dirty="0">
                <a:solidFill>
                  <a:schemeClr val="bg1"/>
                </a:solidFill>
              </a:rPr>
              <a:t>Регистър.БГ </a:t>
            </a:r>
            <a:r>
              <a:rPr lang="en-US" sz="3200" dirty="0"/>
              <a:t>–</a:t>
            </a:r>
            <a:r>
              <a:rPr lang="bg-BG" sz="3200" dirty="0"/>
              <a:t> </a:t>
            </a:r>
            <a:r>
              <a:rPr lang="en-US" sz="3200" dirty="0">
                <a:hlinkClick r:id="rId3"/>
              </a:rPr>
              <a:t>register.bg</a:t>
            </a:r>
            <a:endParaRPr lang="bg-BG" sz="3200" dirty="0"/>
          </a:p>
          <a:p>
            <a:pPr lvl="2">
              <a:buClr>
                <a:schemeClr val="tx2"/>
              </a:buClr>
            </a:pPr>
            <a:r>
              <a:rPr lang="bg-BG" sz="3000" b="1" dirty="0"/>
              <a:t>Официалният български регистратор </a:t>
            </a:r>
            <a:r>
              <a:rPr lang="bg-BG" sz="3000" dirty="0"/>
              <a:t>на </a:t>
            </a:r>
            <a:r>
              <a:rPr lang="bg-BG" sz="3000" b="1" dirty="0"/>
              <a:t>домейни</a:t>
            </a:r>
          </a:p>
          <a:p>
            <a:pPr lvl="2">
              <a:buClr>
                <a:schemeClr val="tx2"/>
              </a:buClr>
            </a:pPr>
            <a:r>
              <a:rPr lang="bg-BG" sz="3000" dirty="0"/>
              <a:t>Подходящ за </a:t>
            </a:r>
            <a:r>
              <a:rPr lang="bg-BG" sz="3000" b="1" dirty="0"/>
              <a:t>разширение </a:t>
            </a:r>
            <a:r>
              <a:rPr lang="en-US" sz="3000" b="1" dirty="0">
                <a:latin typeface="Consolas" panose="020B0609020204030204" pitchFamily="49" charset="0"/>
                <a:cs typeface="Consolas" panose="020B0609020204030204" pitchFamily="49" charset="0"/>
              </a:rPr>
              <a:t>.bg</a:t>
            </a:r>
          </a:p>
          <a:p>
            <a:pPr lvl="1">
              <a:buClr>
                <a:schemeClr val="tx2"/>
              </a:buClr>
            </a:pPr>
            <a:r>
              <a:rPr lang="en-US" sz="3200" b="1" dirty="0">
                <a:solidFill>
                  <a:schemeClr val="bg1"/>
                </a:solidFill>
              </a:rPr>
              <a:t>Cloudflare Domains</a:t>
            </a:r>
            <a:r>
              <a:rPr lang="en-US" sz="3200" b="1" dirty="0"/>
              <a:t> </a:t>
            </a:r>
            <a:r>
              <a:rPr lang="en-US" sz="3200" dirty="0"/>
              <a:t>– </a:t>
            </a:r>
            <a:r>
              <a:rPr lang="en-GB" sz="3200" dirty="0">
                <a:hlinkClick r:id="rId4"/>
              </a:rPr>
              <a:t>domains.cloudflare.com</a:t>
            </a:r>
            <a:endParaRPr lang="en-GB" sz="3200" dirty="0"/>
          </a:p>
          <a:p>
            <a:pPr lvl="2">
              <a:buClr>
                <a:schemeClr val="tx2"/>
              </a:buClr>
            </a:pPr>
            <a:r>
              <a:rPr lang="bg-BG" sz="2800" dirty="0"/>
              <a:t>Един от най-големите </a:t>
            </a:r>
            <a:r>
              <a:rPr lang="bg-BG" sz="2800" b="1" dirty="0"/>
              <a:t>международни регистратори </a:t>
            </a:r>
            <a:r>
              <a:rPr lang="bg-BG" sz="2800" dirty="0"/>
              <a:t>на </a:t>
            </a:r>
            <a:r>
              <a:rPr lang="bg-BG" sz="2800" b="1" dirty="0"/>
              <a:t>домейни</a:t>
            </a:r>
          </a:p>
          <a:p>
            <a:pPr lvl="2">
              <a:buClr>
                <a:schemeClr val="tx2"/>
              </a:buClr>
            </a:pPr>
            <a:r>
              <a:rPr lang="bg-BG" sz="3000" dirty="0"/>
              <a:t>Подходящ за </a:t>
            </a:r>
            <a:r>
              <a:rPr lang="bg-BG" sz="3000" b="1" dirty="0"/>
              <a:t>глобални разширения </a:t>
            </a:r>
            <a:r>
              <a:rPr lang="bg-BG" sz="3000" dirty="0"/>
              <a:t>(</a:t>
            </a:r>
            <a:r>
              <a:rPr lang="bg-BG" sz="3000" b="1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3000" b="1" dirty="0">
                <a:latin typeface="Consolas" panose="020B0609020204030204" pitchFamily="49" charset="0"/>
                <a:cs typeface="Consolas" panose="020B0609020204030204" pitchFamily="49" charset="0"/>
              </a:rPr>
              <a:t>com</a:t>
            </a:r>
            <a:r>
              <a:rPr lang="en-US" sz="3000" dirty="0"/>
              <a:t>, </a:t>
            </a:r>
            <a:r>
              <a:rPr lang="en-US" sz="3000" b="1" dirty="0">
                <a:latin typeface="Consolas" panose="020B0609020204030204" pitchFamily="49" charset="0"/>
                <a:cs typeface="Consolas" panose="020B0609020204030204" pitchFamily="49" charset="0"/>
              </a:rPr>
              <a:t>.net</a:t>
            </a:r>
            <a:r>
              <a:rPr lang="en-US" sz="3000" dirty="0"/>
              <a:t>, </a:t>
            </a:r>
            <a:r>
              <a:rPr lang="en-US" sz="3000" b="1" dirty="0">
                <a:latin typeface="Consolas" panose="020B0609020204030204" pitchFamily="49" charset="0"/>
                <a:cs typeface="Consolas" panose="020B0609020204030204" pitchFamily="49" charset="0"/>
              </a:rPr>
              <a:t>.org</a:t>
            </a:r>
            <a:r>
              <a:rPr lang="en-US" sz="30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bg-BG" sz="3000" dirty="0"/>
              <a:t>и др.)</a:t>
            </a:r>
          </a:p>
          <a:p>
            <a:pPr lvl="1">
              <a:buClr>
                <a:schemeClr val="tx2"/>
              </a:buClr>
            </a:pPr>
            <a:r>
              <a:rPr lang="bg-BG" sz="3200" dirty="0"/>
              <a:t>И др.</a:t>
            </a:r>
            <a:endParaRPr lang="en-US" sz="32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/>
          <a:lstStyle/>
          <a:p>
            <a:r>
              <a:rPr lang="bg-BG" dirty="0"/>
              <a:t>Проверка за свободно име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7816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7570598" cy="5528766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</a:pPr>
            <a:r>
              <a:rPr lang="bg-BG" sz="3200" b="1" dirty="0"/>
              <a:t>Името</a:t>
            </a:r>
            <a:r>
              <a:rPr lang="bg-BG" sz="3200" dirty="0"/>
              <a:t> се </a:t>
            </a:r>
            <a:r>
              <a:rPr lang="bg-BG" sz="3200" b="1" dirty="0">
                <a:solidFill>
                  <a:schemeClr val="bg1"/>
                </a:solidFill>
              </a:rPr>
              <a:t>регистрира</a:t>
            </a:r>
            <a:r>
              <a:rPr lang="bg-BG" sz="3200" dirty="0"/>
              <a:t> чрез </a:t>
            </a:r>
            <a:r>
              <a:rPr lang="bg-BG" sz="3200" b="1" dirty="0"/>
              <a:t>хостинг компания</a:t>
            </a:r>
          </a:p>
          <a:p>
            <a:pPr>
              <a:buClr>
                <a:schemeClr val="tx2"/>
              </a:buClr>
            </a:pPr>
            <a:r>
              <a:rPr lang="bg-BG" sz="3200" dirty="0"/>
              <a:t>При </a:t>
            </a:r>
            <a:r>
              <a:rPr lang="bg-BG" sz="3200" b="1" dirty="0"/>
              <a:t>регистрация</a:t>
            </a:r>
            <a:r>
              <a:rPr lang="bg-BG" sz="3200" dirty="0"/>
              <a:t> се сключва </a:t>
            </a:r>
            <a:r>
              <a:rPr lang="bg-BG" sz="3200" b="1" dirty="0">
                <a:solidFill>
                  <a:schemeClr val="bg1"/>
                </a:solidFill>
              </a:rPr>
              <a:t>договор</a:t>
            </a:r>
            <a:r>
              <a:rPr lang="bg-BG" sz="3200" dirty="0"/>
              <a:t> с </a:t>
            </a:r>
            <a:r>
              <a:rPr lang="bg-BG" sz="3200" b="1" dirty="0"/>
              <a:t>фирмата регистратор</a:t>
            </a:r>
          </a:p>
          <a:p>
            <a:pPr lvl="1">
              <a:buClr>
                <a:schemeClr val="tx2"/>
              </a:buClr>
            </a:pPr>
            <a:r>
              <a:rPr lang="bg-BG" sz="3000" dirty="0"/>
              <a:t>Заплаща се </a:t>
            </a:r>
            <a:r>
              <a:rPr lang="bg-BG" sz="3000" b="1" dirty="0"/>
              <a:t>годишна </a:t>
            </a:r>
            <a:r>
              <a:rPr lang="bg-BG" sz="3000" b="1" dirty="0">
                <a:solidFill>
                  <a:schemeClr val="bg1"/>
                </a:solidFill>
              </a:rPr>
              <a:t>такса</a:t>
            </a:r>
          </a:p>
          <a:p>
            <a:pPr lvl="1">
              <a:buClr>
                <a:schemeClr val="tx2"/>
              </a:buClr>
            </a:pPr>
            <a:r>
              <a:rPr lang="bg-BG" sz="3000" dirty="0"/>
              <a:t>Получава се </a:t>
            </a:r>
            <a:r>
              <a:rPr lang="bg-BG" sz="3000" b="1" dirty="0"/>
              <a:t>право на ползване </a:t>
            </a:r>
            <a:r>
              <a:rPr lang="bg-BG" sz="3000" dirty="0"/>
              <a:t>на </a:t>
            </a:r>
            <a:r>
              <a:rPr lang="bg-BG" sz="3000" b="1" dirty="0"/>
              <a:t>домейна</a:t>
            </a:r>
            <a:r>
              <a:rPr lang="bg-BG" sz="3000" dirty="0"/>
              <a:t> за </a:t>
            </a:r>
            <a:r>
              <a:rPr lang="bg-BG" sz="3000" b="1" dirty="0">
                <a:solidFill>
                  <a:schemeClr val="bg1"/>
                </a:solidFill>
              </a:rPr>
              <a:t>определен срок</a:t>
            </a:r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/>
          <a:lstStyle/>
          <a:p>
            <a:r>
              <a:rPr lang="bg-BG" dirty="0"/>
              <a:t>Регистрация на уеб сайт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4771533-6C13-FC1F-C644-94CE942B39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4462" y="1744297"/>
            <a:ext cx="4072286" cy="4432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821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Subtitle">
            <a:extLst>
              <a:ext uri="{FF2B5EF4-FFF2-40B4-BE49-F238E27FC236}">
                <a16:creationId xmlns:a16="http://schemas.microsoft.com/office/drawing/2014/main" id="{BEB5BB41-09D4-4E9F-8C80-EE8709171CB3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sz="4800" dirty="0"/>
              <a:t>Планиране на уеб сайт по избор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028D9EA3-B5E0-4F17-9467-4BE3C280DA68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sz="6000" dirty="0"/>
              <a:t>Пример</a:t>
            </a:r>
            <a:endParaRPr lang="en-US" sz="6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4A121D-94C6-B9AF-F2B0-0E8B7A9F3C6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65" t="6429" r="16165" b="3346"/>
          <a:stretch/>
        </p:blipFill>
        <p:spPr>
          <a:xfrm>
            <a:off x="4993500" y="1179000"/>
            <a:ext cx="2205000" cy="294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851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D525AC72-5774-74B0-D3B2-211F269884A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6040598" cy="5528766"/>
          </a:xfrm>
        </p:spPr>
        <p:txBody>
          <a:bodyPr/>
          <a:lstStyle/>
          <a:p>
            <a:r>
              <a:rPr lang="bg-BG" sz="3600" dirty="0"/>
              <a:t>Нека </a:t>
            </a:r>
            <a:r>
              <a:rPr lang="bg-BG" sz="3600" b="1" dirty="0">
                <a:solidFill>
                  <a:schemeClr val="bg1"/>
                </a:solidFill>
              </a:rPr>
              <a:t>планираме</a:t>
            </a:r>
            <a:r>
              <a:rPr lang="bg-BG" sz="3600" dirty="0"/>
              <a:t> и създадем </a:t>
            </a:r>
            <a:r>
              <a:rPr lang="bg-BG" sz="3600" b="1" dirty="0">
                <a:solidFill>
                  <a:schemeClr val="bg1"/>
                </a:solidFill>
              </a:rPr>
              <a:t>задание</a:t>
            </a:r>
            <a:r>
              <a:rPr lang="bg-BG" sz="3600" dirty="0"/>
              <a:t> на </a:t>
            </a:r>
            <a:r>
              <a:rPr lang="bg-BG" sz="3600" b="1" dirty="0"/>
              <a:t>уеб сайт по избор</a:t>
            </a:r>
          </a:p>
          <a:p>
            <a:r>
              <a:rPr lang="bg-BG" sz="3600" dirty="0"/>
              <a:t>За примера ще използваме </a:t>
            </a:r>
            <a:r>
              <a:rPr lang="bg-BG" sz="3600" b="1" dirty="0"/>
              <a:t>уеб сайт </a:t>
            </a:r>
            <a:r>
              <a:rPr lang="en-US" sz="3600" dirty="0"/>
              <a:t>з</a:t>
            </a:r>
            <a:r>
              <a:rPr lang="bg-BG" sz="3600" dirty="0"/>
              <a:t>а </a:t>
            </a:r>
            <a:r>
              <a:rPr lang="bg-BG" sz="3600" b="1" dirty="0"/>
              <a:t>сладкарница</a:t>
            </a:r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E496D6DD-50E2-000B-B8FC-AB623DA47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/>
          <a:lstStyle/>
          <a:p>
            <a:r>
              <a:rPr lang="bg-BG" dirty="0"/>
              <a:t>Планиране на уеб сайт за сладкарница</a:t>
            </a:r>
            <a:endParaRPr lang="en-BG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0EA0F19-2D56-A497-15DC-D60DFFBAC5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1000" y="1539000"/>
            <a:ext cx="5986850" cy="4649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068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6A760D59-0056-4F39-B077-DBDBE3D2927E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44419" name="Slide Body"/>
          <p:cNvSpPr>
            <a:spLocks noGrp="1" noChangeArrowheads="1"/>
          </p:cNvSpPr>
          <p:nvPr>
            <p:ph type="body" sz="quarter" idx="13"/>
          </p:nvPr>
        </p:nvSpPr>
        <p:spPr>
          <a:xfrm>
            <a:off x="196766" y="1371604"/>
            <a:ext cx="11781606" cy="5207396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bg-BG" sz="3800" dirty="0">
                <a:solidFill>
                  <a:schemeClr val="bg1"/>
                </a:solidFill>
              </a:rPr>
              <a:t>​</a:t>
            </a:r>
            <a:r>
              <a:rPr lang="bg-BG" sz="3800" b="1" dirty="0">
                <a:solidFill>
                  <a:schemeClr val="bg1"/>
                </a:solidFill>
              </a:rPr>
              <a:t>Планиране на уеб сайт</a:t>
            </a:r>
          </a:p>
          <a:p>
            <a:pPr lvl="1">
              <a:buClr>
                <a:schemeClr val="tx1"/>
              </a:buClr>
            </a:pPr>
            <a:r>
              <a:rPr lang="bg-BG" sz="3800" b="1" dirty="0"/>
              <a:t>Етапи</a:t>
            </a:r>
            <a:r>
              <a:rPr lang="bg-BG" sz="3800" dirty="0"/>
              <a:t> и </a:t>
            </a:r>
            <a:r>
              <a:rPr lang="bg-BG" sz="3800" b="1" dirty="0"/>
              <a:t>изисквания</a:t>
            </a:r>
          </a:p>
          <a:p>
            <a:r>
              <a:rPr lang="bg-BG" sz="3800" dirty="0"/>
              <a:t>​</a:t>
            </a:r>
            <a:r>
              <a:rPr lang="bg-BG" sz="3800" b="1" dirty="0">
                <a:solidFill>
                  <a:schemeClr val="bg1"/>
                </a:solidFill>
              </a:rPr>
              <a:t>Задание за уеб сайт</a:t>
            </a:r>
          </a:p>
          <a:p>
            <a:pPr lvl="1"/>
            <a:r>
              <a:rPr lang="bg-BG" sz="3800" b="1" dirty="0"/>
              <a:t>Характеристики</a:t>
            </a:r>
            <a:r>
              <a:rPr lang="bg-BG" sz="3800" dirty="0"/>
              <a:t> и </a:t>
            </a:r>
            <a:r>
              <a:rPr lang="bg-BG" sz="3800" b="1" dirty="0"/>
              <a:t>съдържание</a:t>
            </a:r>
          </a:p>
          <a:p>
            <a:r>
              <a:rPr lang="bg-BG" sz="3800" dirty="0"/>
              <a:t>​</a:t>
            </a:r>
            <a:r>
              <a:rPr lang="bg-BG" sz="3800" b="1" dirty="0">
                <a:solidFill>
                  <a:schemeClr val="bg1"/>
                </a:solidFill>
              </a:rPr>
              <a:t>Избиране на име </a:t>
            </a:r>
            <a:r>
              <a:rPr lang="bg-BG" sz="3800" dirty="0"/>
              <a:t>и </a:t>
            </a:r>
            <a:r>
              <a:rPr lang="bg-BG" sz="3800" b="1" dirty="0">
                <a:solidFill>
                  <a:schemeClr val="bg1"/>
                </a:solidFill>
              </a:rPr>
              <a:t>регистрация на уеб сайт</a:t>
            </a:r>
          </a:p>
          <a:p>
            <a:r>
              <a:rPr lang="bg-BG" sz="3800" dirty="0"/>
              <a:t>​​​</a:t>
            </a:r>
            <a:r>
              <a:rPr lang="bg-BG" sz="3800" b="1" dirty="0"/>
              <a:t>Пример: </a:t>
            </a:r>
            <a:r>
              <a:rPr lang="bg-BG" sz="3800" dirty="0"/>
              <a:t>Планиране на уеб сайт по избор</a:t>
            </a:r>
            <a:endParaRPr lang="bg-BG" sz="3800" dirty="0">
              <a:highlight>
                <a:srgbClr val="FFFF00"/>
              </a:highlight>
            </a:endParaRPr>
          </a:p>
        </p:txBody>
      </p:sp>
      <p:sp>
        <p:nvSpPr>
          <p:cNvPr id="444418" name="Slide Title"/>
          <p:cNvSpPr>
            <a:spLocks noGrp="1" noChangeArrowheads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/>
          <a:lstStyle/>
          <a:p>
            <a:r>
              <a:rPr lang="bg-BG"/>
              <a:t>Съдържание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65B92A73-A9B3-4F06-6536-4873FF9C93C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/>
          <a:lstStyle/>
          <a:p>
            <a:r>
              <a:rPr lang="bg-BG" sz="3600" dirty="0"/>
              <a:t>Определяме </a:t>
            </a:r>
            <a:r>
              <a:rPr lang="bg-BG" sz="3600" b="1" dirty="0">
                <a:solidFill>
                  <a:schemeClr val="bg1"/>
                </a:solidFill>
              </a:rPr>
              <a:t>темата</a:t>
            </a:r>
            <a:r>
              <a:rPr lang="bg-BG" sz="3600" dirty="0"/>
              <a:t> на </a:t>
            </a:r>
            <a:r>
              <a:rPr lang="bg-BG" sz="3600" b="1" dirty="0"/>
              <a:t>уеб сайта</a:t>
            </a:r>
            <a:r>
              <a:rPr lang="bg-BG" sz="3600" dirty="0"/>
              <a:t>:</a:t>
            </a:r>
          </a:p>
          <a:p>
            <a:pPr lvl="1"/>
            <a:r>
              <a:rPr lang="bg-BG" sz="3400" b="1" dirty="0"/>
              <a:t>Уеб сайт </a:t>
            </a:r>
            <a:r>
              <a:rPr lang="bg-BG" sz="3400" dirty="0"/>
              <a:t>за </a:t>
            </a:r>
            <a:r>
              <a:rPr lang="bg-BG" sz="3400" b="1" dirty="0"/>
              <a:t>местна сладкарница</a:t>
            </a:r>
            <a:r>
              <a:rPr lang="bg-BG" sz="3400" dirty="0"/>
              <a:t>, който представя </a:t>
            </a:r>
            <a:r>
              <a:rPr lang="bg-BG" sz="3400" b="1" dirty="0">
                <a:solidFill>
                  <a:schemeClr val="bg1"/>
                </a:solidFill>
              </a:rPr>
              <a:t>дейността</a:t>
            </a:r>
            <a:r>
              <a:rPr lang="bg-BG" sz="3400" dirty="0"/>
              <a:t> и </a:t>
            </a:r>
            <a:r>
              <a:rPr lang="bg-BG" sz="3400" b="1" dirty="0">
                <a:solidFill>
                  <a:schemeClr val="bg1"/>
                </a:solidFill>
              </a:rPr>
              <a:t>продуктите</a:t>
            </a:r>
            <a:r>
              <a:rPr lang="bg-BG" sz="3400" dirty="0"/>
              <a:t>, с възможност за </a:t>
            </a:r>
            <a:r>
              <a:rPr lang="bg-BG" sz="3400" b="1" dirty="0">
                <a:solidFill>
                  <a:schemeClr val="bg1"/>
                </a:solidFill>
              </a:rPr>
              <a:t>поръчка</a:t>
            </a:r>
            <a:r>
              <a:rPr lang="bg-BG" sz="3400" dirty="0"/>
              <a:t> или </a:t>
            </a:r>
            <a:r>
              <a:rPr lang="bg-BG" sz="3400" b="1" dirty="0">
                <a:solidFill>
                  <a:schemeClr val="bg1"/>
                </a:solidFill>
              </a:rPr>
              <a:t>запитване</a:t>
            </a:r>
            <a:r>
              <a:rPr lang="bg-BG" sz="3400" dirty="0"/>
              <a:t>.</a:t>
            </a:r>
            <a:endParaRPr lang="en-BG" sz="4600" b="1" dirty="0"/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98B6BFE4-5BCE-164F-70D9-DBA5DD296E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/>
          <a:lstStyle/>
          <a:p>
            <a:r>
              <a:rPr lang="bg-BG" dirty="0"/>
              <a:t>Определяне на тема</a:t>
            </a:r>
            <a:endParaRPr lang="en-B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409FFE4-9CE1-AC7D-06CD-F8A72E97FD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3756" y="3574891"/>
            <a:ext cx="5584488" cy="31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10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65B92A73-A9B3-4F06-6536-4873FF9C93C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/>
          <a:lstStyle/>
          <a:p>
            <a:r>
              <a:rPr lang="bg-BG" sz="3600" dirty="0"/>
              <a:t>Определяме </a:t>
            </a:r>
            <a:r>
              <a:rPr lang="bg-BG" sz="3600" b="1" dirty="0">
                <a:solidFill>
                  <a:schemeClr val="bg1"/>
                </a:solidFill>
              </a:rPr>
              <a:t>целта</a:t>
            </a:r>
            <a:r>
              <a:rPr lang="bg-BG" sz="3600" dirty="0"/>
              <a:t> на </a:t>
            </a:r>
            <a:r>
              <a:rPr lang="bg-BG" sz="3600" b="1" dirty="0"/>
              <a:t>уеб сайта</a:t>
            </a:r>
            <a:r>
              <a:rPr lang="bg-BG" sz="3600" dirty="0"/>
              <a:t>:</a:t>
            </a:r>
          </a:p>
          <a:p>
            <a:pPr lvl="1"/>
            <a:r>
              <a:rPr lang="bg-BG" sz="3400" dirty="0"/>
              <a:t>Да представя </a:t>
            </a:r>
            <a:r>
              <a:rPr lang="bg-BG" sz="3400" b="1" dirty="0">
                <a:solidFill>
                  <a:schemeClr val="bg1"/>
                </a:solidFill>
              </a:rPr>
              <a:t>продуктите</a:t>
            </a:r>
            <a:r>
              <a:rPr lang="bg-BG" sz="3400" dirty="0"/>
              <a:t> и </a:t>
            </a:r>
            <a:r>
              <a:rPr lang="bg-BG" sz="3400" b="1" dirty="0">
                <a:solidFill>
                  <a:schemeClr val="bg1"/>
                </a:solidFill>
              </a:rPr>
              <a:t>услугите</a:t>
            </a:r>
            <a:r>
              <a:rPr lang="bg-BG" sz="3400" dirty="0"/>
              <a:t> на </a:t>
            </a:r>
            <a:r>
              <a:rPr lang="bg-BG" sz="3400" b="1" dirty="0"/>
              <a:t>сладкарницата</a:t>
            </a:r>
          </a:p>
          <a:p>
            <a:pPr lvl="1"/>
            <a:r>
              <a:rPr lang="bg-BG" sz="3400" dirty="0"/>
              <a:t>Да показва </a:t>
            </a:r>
            <a:r>
              <a:rPr lang="bg-BG" sz="3400" b="1" dirty="0">
                <a:solidFill>
                  <a:schemeClr val="bg1"/>
                </a:solidFill>
              </a:rPr>
              <a:t>снимки</a:t>
            </a:r>
            <a:r>
              <a:rPr lang="bg-BG" sz="3400" dirty="0"/>
              <a:t> на </a:t>
            </a:r>
            <a:r>
              <a:rPr lang="bg-BG" sz="3400" b="1" dirty="0"/>
              <a:t>продукти</a:t>
            </a:r>
          </a:p>
          <a:p>
            <a:pPr lvl="1"/>
            <a:r>
              <a:rPr lang="bg-BG" sz="3400" dirty="0"/>
              <a:t>Да позволява на </a:t>
            </a:r>
            <a:r>
              <a:rPr lang="bg-BG" sz="3400" b="1" dirty="0"/>
              <a:t>клиентите</a:t>
            </a:r>
            <a:r>
              <a:rPr lang="bg-BG" sz="3400" dirty="0"/>
              <a:t> да правят </a:t>
            </a:r>
            <a:r>
              <a:rPr lang="bg-BG" sz="3400" b="1" dirty="0">
                <a:solidFill>
                  <a:schemeClr val="bg1"/>
                </a:solidFill>
              </a:rPr>
              <a:t>запитвания</a:t>
            </a:r>
            <a:r>
              <a:rPr lang="bg-BG" sz="3400" dirty="0"/>
              <a:t> и </a:t>
            </a:r>
            <a:r>
              <a:rPr lang="bg-BG" sz="3400" b="1" dirty="0">
                <a:solidFill>
                  <a:schemeClr val="bg1"/>
                </a:solidFill>
              </a:rPr>
              <a:t>поръчки</a:t>
            </a:r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98B6BFE4-5BCE-164F-70D9-DBA5DD296E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/>
          <a:lstStyle/>
          <a:p>
            <a:r>
              <a:rPr lang="bg-BG" dirty="0"/>
              <a:t>Определяне на цел</a:t>
            </a:r>
            <a:endParaRPr lang="en-B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BABCE0-27F4-E12B-74A0-D83EAC54E18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316" b="23575"/>
          <a:stretch/>
        </p:blipFill>
        <p:spPr>
          <a:xfrm>
            <a:off x="3117900" y="4734000"/>
            <a:ext cx="5956200" cy="1551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906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1D311D83-EE27-D1C7-B347-D57552E1767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6866314" cy="5528766"/>
          </a:xfrm>
        </p:spPr>
        <p:txBody>
          <a:bodyPr/>
          <a:lstStyle/>
          <a:p>
            <a:r>
              <a:rPr lang="bg-BG" sz="3600" dirty="0"/>
              <a:t>Определяме </a:t>
            </a:r>
            <a:r>
              <a:rPr lang="bg-BG" sz="3600" b="1" dirty="0">
                <a:solidFill>
                  <a:schemeClr val="bg1"/>
                </a:solidFill>
              </a:rPr>
              <a:t>целевата група </a:t>
            </a:r>
            <a:r>
              <a:rPr lang="bg-BG" sz="3600" dirty="0"/>
              <a:t>на </a:t>
            </a:r>
            <a:r>
              <a:rPr lang="bg-BG" sz="3600" b="1" dirty="0"/>
              <a:t>уеб сайта</a:t>
            </a:r>
            <a:r>
              <a:rPr lang="bg-BG" sz="3600" dirty="0"/>
              <a:t>:</a:t>
            </a:r>
          </a:p>
          <a:p>
            <a:pPr lvl="1"/>
            <a:r>
              <a:rPr lang="bg-BG" sz="3400" b="1" dirty="0">
                <a:solidFill>
                  <a:schemeClr val="bg1"/>
                </a:solidFill>
              </a:rPr>
              <a:t>Любители</a:t>
            </a:r>
            <a:r>
              <a:rPr lang="bg-BG" sz="3400" dirty="0"/>
              <a:t> на </a:t>
            </a:r>
            <a:r>
              <a:rPr lang="bg-BG" sz="3400" b="1" dirty="0"/>
              <a:t>сладкарските изделия</a:t>
            </a:r>
          </a:p>
          <a:p>
            <a:pPr lvl="1"/>
            <a:r>
              <a:rPr lang="bg-BG" sz="3400" b="1" dirty="0">
                <a:solidFill>
                  <a:schemeClr val="bg1"/>
                </a:solidFill>
              </a:rPr>
              <a:t>Организатори</a:t>
            </a:r>
            <a:r>
              <a:rPr lang="bg-BG" sz="3400" dirty="0"/>
              <a:t> на </a:t>
            </a:r>
            <a:r>
              <a:rPr lang="bg-BG" sz="3400" b="1" dirty="0"/>
              <a:t>събития</a:t>
            </a:r>
            <a:r>
              <a:rPr lang="bg-BG" sz="3400" dirty="0"/>
              <a:t> и </a:t>
            </a:r>
            <a:r>
              <a:rPr lang="bg-BG" sz="3400" b="1" dirty="0"/>
              <a:t>сватби</a:t>
            </a:r>
            <a:endParaRPr lang="en-GB" sz="3400" b="1" dirty="0"/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52806D5E-AC89-33B5-B488-6937A000D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/>
          <a:lstStyle/>
          <a:p>
            <a:r>
              <a:rPr lang="bg-BG" dirty="0"/>
              <a:t>Определяне на целева група</a:t>
            </a:r>
            <a:endParaRPr lang="en-B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480FDE-9B04-1548-F819-8C2A4502629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91" t="6367" r="3538" b="5246"/>
          <a:stretch/>
        </p:blipFill>
        <p:spPr>
          <a:xfrm>
            <a:off x="6951000" y="1449000"/>
            <a:ext cx="4802030" cy="459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317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0D4D3A2C-88C6-0657-2093-B55CEB7BCF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/>
          <a:lstStyle/>
          <a:p>
            <a:r>
              <a:rPr lang="bg-BG" sz="3400" dirty="0"/>
              <a:t>Определяме </a:t>
            </a:r>
            <a:r>
              <a:rPr lang="bg-BG" sz="3400" b="1" dirty="0"/>
              <a:t>изискванията</a:t>
            </a:r>
            <a:r>
              <a:rPr lang="bg-BG" sz="3400" dirty="0"/>
              <a:t> към </a:t>
            </a:r>
            <a:r>
              <a:rPr lang="bg-BG" sz="3400" b="1" dirty="0"/>
              <a:t>уеб сайта</a:t>
            </a:r>
            <a:r>
              <a:rPr lang="bg-BG" sz="3400" dirty="0"/>
              <a:t>:</a:t>
            </a:r>
          </a:p>
          <a:p>
            <a:pPr lvl="1"/>
            <a:r>
              <a:rPr lang="bg-BG" sz="3200" dirty="0"/>
              <a:t>Да е на </a:t>
            </a:r>
            <a:r>
              <a:rPr lang="bg-BG" sz="3200" b="1" dirty="0">
                <a:solidFill>
                  <a:schemeClr val="bg1"/>
                </a:solidFill>
              </a:rPr>
              <a:t>български език</a:t>
            </a:r>
          </a:p>
          <a:p>
            <a:pPr lvl="1"/>
            <a:r>
              <a:rPr lang="bg-BG" sz="3200" dirty="0"/>
              <a:t>Да излгежда добре на </a:t>
            </a:r>
            <a:r>
              <a:rPr lang="bg-BG" sz="3200" b="1" dirty="0"/>
              <a:t>всички устройства </a:t>
            </a:r>
            <a:r>
              <a:rPr lang="bg-BG" sz="3200" dirty="0"/>
              <a:t>(</a:t>
            </a:r>
            <a:r>
              <a:rPr lang="bg-BG" sz="3200" b="1" dirty="0">
                <a:solidFill>
                  <a:schemeClr val="bg1"/>
                </a:solidFill>
              </a:rPr>
              <a:t>адаптивен дизайн</a:t>
            </a:r>
            <a:r>
              <a:rPr lang="bg-BG" sz="3200" dirty="0"/>
              <a:t>)</a:t>
            </a:r>
          </a:p>
          <a:p>
            <a:pPr lvl="1"/>
            <a:r>
              <a:rPr lang="bg-BG" sz="3200" dirty="0"/>
              <a:t>Да има </a:t>
            </a:r>
            <a:r>
              <a:rPr lang="bg-BG" sz="3200" b="1" dirty="0"/>
              <a:t>приятна</a:t>
            </a:r>
            <a:r>
              <a:rPr lang="bg-BG" sz="3200" dirty="0"/>
              <a:t> и </a:t>
            </a:r>
            <a:r>
              <a:rPr lang="bg-BG" sz="3200" b="1" dirty="0"/>
              <a:t>уютна </a:t>
            </a:r>
            <a:r>
              <a:rPr lang="bg-BG" sz="3200" b="1" dirty="0">
                <a:solidFill>
                  <a:schemeClr val="bg1"/>
                </a:solidFill>
              </a:rPr>
              <a:t>визия</a:t>
            </a:r>
            <a:r>
              <a:rPr lang="bg-BG" sz="3200" dirty="0"/>
              <a:t>, подходяща за </a:t>
            </a:r>
            <a:r>
              <a:rPr lang="bg-BG" sz="3200" b="1" dirty="0"/>
              <a:t>сладкарница</a:t>
            </a:r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F6C5A2A5-9D43-35F8-B488-A60AEEC40C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/>
          <a:lstStyle/>
          <a:p>
            <a:r>
              <a:rPr lang="bg-BG" dirty="0"/>
              <a:t>Определяне на изисквания</a:t>
            </a:r>
            <a:endParaRPr lang="en-BG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7EF70E3-6CCD-FF49-9ED0-36B71FD308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7724" y="3998818"/>
            <a:ext cx="3996551" cy="2660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539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69FA2505-B208-865A-91DE-C67CF59236E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8286430" cy="5528766"/>
          </a:xfrm>
        </p:spPr>
        <p:txBody>
          <a:bodyPr/>
          <a:lstStyle/>
          <a:p>
            <a:r>
              <a:rPr lang="bg-BG" sz="3600" dirty="0"/>
              <a:t>Определяме </a:t>
            </a:r>
            <a:r>
              <a:rPr lang="bg-BG" sz="3600" b="1" dirty="0"/>
              <a:t>основните </a:t>
            </a:r>
            <a:r>
              <a:rPr lang="bg-BG" sz="3600" b="1" dirty="0">
                <a:solidFill>
                  <a:schemeClr val="bg1"/>
                </a:solidFill>
              </a:rPr>
              <a:t>страници</a:t>
            </a:r>
            <a:r>
              <a:rPr lang="bg-BG" sz="3600" dirty="0"/>
              <a:t>:</a:t>
            </a:r>
          </a:p>
          <a:p>
            <a:pPr lvl="1"/>
            <a:r>
              <a:rPr lang="bg-BG" sz="3400" b="1" dirty="0"/>
              <a:t>Начало</a:t>
            </a:r>
            <a:r>
              <a:rPr lang="bg-BG" sz="3400" dirty="0"/>
              <a:t>, </a:t>
            </a:r>
            <a:r>
              <a:rPr lang="bg-BG" sz="3400" b="1" dirty="0"/>
              <a:t>Продукти</a:t>
            </a:r>
            <a:r>
              <a:rPr lang="bg-BG" sz="3400" dirty="0"/>
              <a:t>, </a:t>
            </a:r>
            <a:r>
              <a:rPr lang="bg-BG" sz="3400" b="1" dirty="0"/>
              <a:t>За нас</a:t>
            </a:r>
            <a:r>
              <a:rPr lang="bg-BG" sz="3400" dirty="0"/>
              <a:t>, </a:t>
            </a:r>
            <a:r>
              <a:rPr lang="bg-BG" sz="3400" b="1" dirty="0"/>
              <a:t>Контакти</a:t>
            </a:r>
          </a:p>
          <a:p>
            <a:r>
              <a:rPr lang="bg-BG" sz="3600" dirty="0"/>
              <a:t>Определяме </a:t>
            </a:r>
            <a:r>
              <a:rPr lang="bg-BG" sz="3600" b="1" dirty="0">
                <a:solidFill>
                  <a:schemeClr val="bg1"/>
                </a:solidFill>
              </a:rPr>
              <a:t>съдържанието</a:t>
            </a:r>
            <a:r>
              <a:rPr lang="bg-BG" sz="3600" dirty="0"/>
              <a:t>:</a:t>
            </a:r>
          </a:p>
          <a:p>
            <a:pPr lvl="1"/>
            <a:r>
              <a:rPr lang="bg-BG" sz="3400" b="1" dirty="0">
                <a:solidFill>
                  <a:schemeClr val="bg1"/>
                </a:solidFill>
              </a:rPr>
              <a:t>Снимки</a:t>
            </a:r>
            <a:r>
              <a:rPr lang="bg-BG" sz="3400" dirty="0"/>
              <a:t>, </a:t>
            </a:r>
            <a:r>
              <a:rPr lang="bg-BG" sz="3400" b="1" dirty="0">
                <a:solidFill>
                  <a:schemeClr val="bg1"/>
                </a:solidFill>
              </a:rPr>
              <a:t>описания</a:t>
            </a:r>
            <a:r>
              <a:rPr lang="bg-BG" sz="3400" dirty="0"/>
              <a:t> и </a:t>
            </a:r>
            <a:r>
              <a:rPr lang="bg-BG" sz="3400" b="1" dirty="0">
                <a:solidFill>
                  <a:schemeClr val="bg1"/>
                </a:solidFill>
              </a:rPr>
              <a:t>цени</a:t>
            </a:r>
            <a:r>
              <a:rPr lang="bg-BG" sz="3400" dirty="0"/>
              <a:t> на </a:t>
            </a:r>
            <a:r>
              <a:rPr lang="bg-BG" sz="3400" b="1" dirty="0"/>
              <a:t>продуктите</a:t>
            </a:r>
          </a:p>
          <a:p>
            <a:pPr lvl="1"/>
            <a:r>
              <a:rPr lang="bg-BG" sz="3400" dirty="0"/>
              <a:t>Кратка </a:t>
            </a:r>
            <a:r>
              <a:rPr lang="bg-BG" sz="3400" b="1" dirty="0">
                <a:solidFill>
                  <a:schemeClr val="bg1"/>
                </a:solidFill>
              </a:rPr>
              <a:t>информация</a:t>
            </a:r>
            <a:r>
              <a:rPr lang="bg-BG" sz="3400" dirty="0"/>
              <a:t> за </a:t>
            </a:r>
            <a:r>
              <a:rPr lang="bg-BG" sz="3400" b="1" dirty="0"/>
              <a:t>сладкарницата</a:t>
            </a:r>
          </a:p>
          <a:p>
            <a:pPr lvl="1"/>
            <a:r>
              <a:rPr lang="bg-BG" sz="3400" b="1" dirty="0">
                <a:solidFill>
                  <a:schemeClr val="bg1"/>
                </a:solidFill>
              </a:rPr>
              <a:t>Телефон</a:t>
            </a:r>
            <a:r>
              <a:rPr lang="bg-BG" sz="3400" dirty="0"/>
              <a:t>, </a:t>
            </a:r>
            <a:r>
              <a:rPr lang="bg-BG" sz="3400" b="1" dirty="0">
                <a:solidFill>
                  <a:schemeClr val="bg1"/>
                </a:solidFill>
              </a:rPr>
              <a:t>имейл</a:t>
            </a:r>
            <a:r>
              <a:rPr lang="bg-BG" sz="3400" dirty="0"/>
              <a:t> и </a:t>
            </a:r>
            <a:r>
              <a:rPr lang="bg-BG" sz="3400" b="1" dirty="0">
                <a:solidFill>
                  <a:schemeClr val="bg1"/>
                </a:solidFill>
              </a:rPr>
              <a:t>форма</a:t>
            </a:r>
            <a:r>
              <a:rPr lang="bg-BG" sz="3400" dirty="0"/>
              <a:t> за </a:t>
            </a:r>
            <a:r>
              <a:rPr lang="bg-BG" sz="3400" b="1" dirty="0">
                <a:solidFill>
                  <a:schemeClr val="bg1"/>
                </a:solidFill>
              </a:rPr>
              <a:t>контакт</a:t>
            </a:r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39464DAE-7672-D6F4-FD47-2F6C1F4784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/>
          <a:lstStyle/>
          <a:p>
            <a:r>
              <a:rPr lang="bg-BG" dirty="0"/>
              <a:t>Определяне на съдържание</a:t>
            </a:r>
            <a:endParaRPr lang="en-B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44505C-D22E-4FD4-F55C-32C085BD464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86" t="11406" r="19922" b="11180"/>
          <a:stretch/>
        </p:blipFill>
        <p:spPr>
          <a:xfrm>
            <a:off x="8303211" y="2420585"/>
            <a:ext cx="3633526" cy="3079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611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ED03ED32-764F-4EA1-7CC0-40FEF3DAEA0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5680582" cy="5528766"/>
          </a:xfrm>
        </p:spPr>
        <p:txBody>
          <a:bodyPr>
            <a:normAutofit/>
          </a:bodyPr>
          <a:lstStyle/>
          <a:p>
            <a:r>
              <a:rPr lang="bg-BG" sz="3400" dirty="0"/>
              <a:t>Избираме </a:t>
            </a:r>
            <a:r>
              <a:rPr lang="bg-BG" sz="3400" b="1" dirty="0">
                <a:solidFill>
                  <a:schemeClr val="bg1"/>
                </a:solidFill>
              </a:rPr>
              <a:t>име</a:t>
            </a:r>
            <a:r>
              <a:rPr lang="bg-BG" sz="3400" dirty="0"/>
              <a:t> на </a:t>
            </a:r>
            <a:r>
              <a:rPr lang="bg-BG" sz="3400" b="1" dirty="0"/>
              <a:t>сладкарницата</a:t>
            </a:r>
            <a:r>
              <a:rPr lang="bg-BG" sz="3400" dirty="0"/>
              <a:t>:</a:t>
            </a:r>
          </a:p>
          <a:p>
            <a:pPr lvl="1"/>
            <a:r>
              <a:rPr lang="bg-BG" sz="3200" b="1" dirty="0"/>
              <a:t>"</a:t>
            </a:r>
            <a:r>
              <a:rPr lang="bg-BG" sz="3200" b="1" dirty="0">
                <a:solidFill>
                  <a:schemeClr val="bg1"/>
                </a:solidFill>
              </a:rPr>
              <a:t>Сладки моменти</a:t>
            </a:r>
            <a:r>
              <a:rPr lang="bg-BG" sz="3200" b="1" dirty="0"/>
              <a:t>"</a:t>
            </a:r>
          </a:p>
          <a:p>
            <a:r>
              <a:rPr lang="bg-BG" sz="3400" dirty="0"/>
              <a:t>Проверяваме за </a:t>
            </a:r>
            <a:r>
              <a:rPr lang="bg-BG" sz="3400" b="1" dirty="0">
                <a:solidFill>
                  <a:schemeClr val="bg1"/>
                </a:solidFill>
              </a:rPr>
              <a:t>свободни имена</a:t>
            </a:r>
            <a:r>
              <a:rPr lang="bg-BG" sz="3400" dirty="0"/>
              <a:t>:</a:t>
            </a:r>
          </a:p>
          <a:p>
            <a:pPr lvl="1"/>
            <a:r>
              <a:rPr lang="bg-BG" sz="3200" dirty="0"/>
              <a:t>Влизаме в </a:t>
            </a:r>
            <a:r>
              <a:rPr lang="bg-BG" sz="3200" b="1" dirty="0"/>
              <a:t>сайта</a:t>
            </a:r>
            <a:r>
              <a:rPr lang="bg-BG" sz="3200" dirty="0"/>
              <a:t> </a:t>
            </a:r>
            <a:r>
              <a:rPr lang="en-US" sz="3200" dirty="0">
                <a:hlinkClick r:id="rId3"/>
              </a:rPr>
              <a:t>register.bg</a:t>
            </a:r>
            <a:r>
              <a:rPr lang="en-US" sz="3200" dirty="0"/>
              <a:t> </a:t>
            </a:r>
            <a:r>
              <a:rPr lang="bg-BG" sz="3200" dirty="0"/>
              <a:t>и изписваме избраното от нас </a:t>
            </a:r>
            <a:r>
              <a:rPr lang="bg-BG" sz="3200" b="1" dirty="0"/>
              <a:t>име</a:t>
            </a:r>
            <a:r>
              <a:rPr lang="bg-BG" sz="3200" dirty="0"/>
              <a:t> за </a:t>
            </a:r>
            <a:r>
              <a:rPr lang="bg-BG" sz="3200" b="1" dirty="0"/>
              <a:t>уеб сайта </a:t>
            </a:r>
            <a:r>
              <a:rPr lang="bg-BG" sz="3200" dirty="0"/>
              <a:t>(напр. "</a:t>
            </a: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sladkimomenti</a:t>
            </a:r>
            <a:r>
              <a:rPr lang="bg-BG" sz="3200" dirty="0"/>
              <a:t>")</a:t>
            </a:r>
          </a:p>
          <a:p>
            <a:pPr lvl="1"/>
            <a:endParaRPr lang="bg-BG" dirty="0"/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40867CE0-FB4D-7A94-CD33-2BA2926871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/>
          <a:lstStyle/>
          <a:p>
            <a:r>
              <a:rPr lang="bg-BG" dirty="0"/>
              <a:t>Избиране и проверка на име</a:t>
            </a:r>
            <a:endParaRPr lang="en-B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424604-3D4B-2946-D86C-37A76E72C7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7215" y="1830427"/>
            <a:ext cx="6223832" cy="1437724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CCE04AA-F0D0-4170-217D-AEB260E1E5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0984" y="4940997"/>
            <a:ext cx="6210933" cy="963003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8" name="Arrow: Right 6">
            <a:extLst>
              <a:ext uri="{FF2B5EF4-FFF2-40B4-BE49-F238E27FC236}">
                <a16:creationId xmlns:a16="http://schemas.microsoft.com/office/drawing/2014/main" id="{D2408423-E697-42A2-89D8-8097D15B0902}"/>
              </a:ext>
            </a:extLst>
          </p:cNvPr>
          <p:cNvSpPr/>
          <p:nvPr/>
        </p:nvSpPr>
        <p:spPr bwMode="auto">
          <a:xfrm rot="5400000">
            <a:off x="8310375" y="3611508"/>
            <a:ext cx="1157510" cy="986133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34220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CB2E6DB-0A44-2175-DBF9-A88C5750B7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26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A5BA9F-75C4-8D21-A27C-E9BD06708AE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GB" sz="5400" dirty="0">
                <a:highlight>
                  <a:srgbClr val="FFFF00"/>
                </a:highlight>
                <a:hlinkClick r:id="rId2"/>
              </a:rPr>
              <a:t>https://slovored.com/transliteration/</a:t>
            </a:r>
            <a:endParaRPr lang="bg-BG" sz="5400" dirty="0">
              <a:highlight>
                <a:srgbClr val="FFFF00"/>
              </a:highlight>
            </a:endParaRPr>
          </a:p>
          <a:p>
            <a:r>
              <a:rPr lang="bg-BG" sz="5400" dirty="0">
                <a:highlight>
                  <a:srgbClr val="FFFF00"/>
                </a:highlight>
              </a:rPr>
              <a:t>Да се покаже как се използва платформата за транслитериране на думи изписани на кирилица към латиница</a:t>
            </a:r>
            <a:endParaRPr lang="en-GB" sz="5400" dirty="0">
              <a:highlight>
                <a:srgbClr val="FFFF00"/>
              </a:highlight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4D457FF-C991-A185-C063-30314291C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Транслитерация</a:t>
            </a:r>
            <a:r>
              <a:rPr lang="en-US" dirty="0"/>
              <a:t> </a:t>
            </a:r>
            <a:r>
              <a:rPr lang="bg-BG" dirty="0"/>
              <a:t>на име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40598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Summary Box Group">
            <a:extLst>
              <a:ext uri="{FF2B5EF4-FFF2-40B4-BE49-F238E27FC236}">
                <a16:creationId xmlns:a16="http://schemas.microsoft.com/office/drawing/2014/main" id="{EBAFE522-EB7D-4931-A015-9A7E8A98517D}"/>
              </a:ext>
            </a:extLst>
          </p:cNvPr>
          <p:cNvGrpSpPr/>
          <p:nvPr/>
        </p:nvGrpSpPr>
        <p:grpSpPr>
          <a:xfrm>
            <a:off x="190406" y="1360993"/>
            <a:ext cx="11562624" cy="5394328"/>
            <a:chOff x="472011" y="1508786"/>
            <a:chExt cx="3799787" cy="4865561"/>
          </a:xfrm>
        </p:grpSpPr>
        <p:sp>
          <p:nvSpPr>
            <p:cNvPr id="10" name="Rounded Rectangle Blue">
              <a:extLst>
                <a:ext uri="{FF2B5EF4-FFF2-40B4-BE49-F238E27FC236}">
                  <a16:creationId xmlns:a16="http://schemas.microsoft.com/office/drawing/2014/main" id="{18F78F23-3D09-4B63-8DF9-D49CFBB145EE}"/>
                </a:ext>
              </a:extLst>
            </p:cNvPr>
            <p:cNvSpPr/>
            <p:nvPr/>
          </p:nvSpPr>
          <p:spPr>
            <a:xfrm>
              <a:off x="472011" y="1508786"/>
              <a:ext cx="3799787" cy="4865561"/>
            </a:xfrm>
            <a:prstGeom prst="roundRect">
              <a:avLst>
                <a:gd name="adj" fmla="val 396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  <p:sp>
          <p:nvSpPr>
            <p:cNvPr id="11" name="Rounded Rectangle Left">
              <a:extLst>
                <a:ext uri="{FF2B5EF4-FFF2-40B4-BE49-F238E27FC236}">
                  <a16:creationId xmlns:a16="http://schemas.microsoft.com/office/drawing/2014/main" id="{F12C06CE-2BBE-46C2-B718-813794C58DF9}"/>
                </a:ext>
              </a:extLst>
            </p:cNvPr>
            <p:cNvSpPr/>
            <p:nvPr/>
          </p:nvSpPr>
          <p:spPr>
            <a:xfrm>
              <a:off x="546866" y="1696737"/>
              <a:ext cx="81601" cy="4489658"/>
            </a:xfrm>
            <a:prstGeom prst="roundRect">
              <a:avLst>
                <a:gd name="adj" fmla="val 50000"/>
              </a:avLst>
            </a:prstGeom>
            <a:solidFill>
              <a:schemeClr val="bg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12" name="Half Frame Top Right">
              <a:extLst>
                <a:ext uri="{FF2B5EF4-FFF2-40B4-BE49-F238E27FC236}">
                  <a16:creationId xmlns:a16="http://schemas.microsoft.com/office/drawing/2014/main" id="{66CDBB1E-AF3C-43FC-9F34-2DD691F81726}"/>
                </a:ext>
              </a:extLst>
            </p:cNvPr>
            <p:cNvSpPr/>
            <p:nvPr/>
          </p:nvSpPr>
          <p:spPr>
            <a:xfrm rot="5400000">
              <a:off x="3742559" y="1912372"/>
              <a:ext cx="669775" cy="238503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tx1"/>
                </a:solidFill>
              </a:endParaRPr>
            </a:p>
          </p:txBody>
        </p:sp>
      </p:grpSp>
      <p:sp>
        <p:nvSpPr>
          <p:cNvPr id="14" name="Text Placeholder Body">
            <a:extLst>
              <a:ext uri="{FF2B5EF4-FFF2-40B4-BE49-F238E27FC236}">
                <a16:creationId xmlns:a16="http://schemas.microsoft.com/office/drawing/2014/main" id="{0E49D336-45B6-44D3-97C4-E28F8DEA2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7877" y="1676785"/>
            <a:ext cx="10826625" cy="4977574"/>
          </a:xfrm>
        </p:spPr>
        <p:txBody>
          <a:bodyPr>
            <a:normAutofit fontScale="55000" lnSpcReduction="20000"/>
          </a:bodyPr>
          <a:lstStyle>
            <a:lvl1pPr marL="514350" indent="-514350"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</a:defRPr>
            </a:lvl1pPr>
            <a:lvl2pPr marL="112393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1733520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3pPr>
            <a:lvl4pPr marL="234310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4pPr>
            <a:lvl5pPr marL="2952689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marL="360363" indent="-360363" fontAlgn="base">
              <a:buClr>
                <a:schemeClr val="bg2"/>
              </a:buClr>
            </a:pPr>
            <a:r>
              <a:rPr lang="bg-BG" sz="47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Планиране на уеб сайт </a:t>
            </a:r>
            <a:r>
              <a:rPr lang="bg-BG" sz="4700" dirty="0"/>
              <a:t>=</a:t>
            </a:r>
            <a:r>
              <a:rPr lang="en-US" sz="4700" dirty="0"/>
              <a:t>= </a:t>
            </a:r>
            <a:r>
              <a:rPr lang="bg-BG" sz="4700" b="1" dirty="0"/>
              <a:t>първата стъпка </a:t>
            </a:r>
            <a:r>
              <a:rPr lang="bg-BG" sz="4700" dirty="0"/>
              <a:t>при </a:t>
            </a:r>
            <a:r>
              <a:rPr lang="bg-BG" sz="4700" b="1" dirty="0"/>
              <a:t>създаването</a:t>
            </a:r>
            <a:r>
              <a:rPr lang="bg-BG" sz="4700" dirty="0"/>
              <a:t> на </a:t>
            </a:r>
            <a:r>
              <a:rPr lang="bg-BG" sz="4700" b="1" dirty="0"/>
              <a:t>уеб сайт</a:t>
            </a:r>
          </a:p>
          <a:p>
            <a:pPr marL="969948" lvl="1" indent="-360363" fontAlgn="base">
              <a:buClr>
                <a:schemeClr val="bg2"/>
              </a:buClr>
            </a:pPr>
            <a:r>
              <a:rPr lang="bg-BG" sz="4400" dirty="0">
                <a:solidFill>
                  <a:schemeClr val="bg2"/>
                </a:solidFill>
              </a:rPr>
              <a:t>Определя </a:t>
            </a:r>
            <a:r>
              <a:rPr lang="bg-BG" sz="4400" b="1" dirty="0">
                <a:solidFill>
                  <a:schemeClr val="bg2"/>
                </a:solidFill>
              </a:rPr>
              <a:t>темата</a:t>
            </a:r>
            <a:r>
              <a:rPr lang="bg-BG" sz="4400" dirty="0">
                <a:solidFill>
                  <a:schemeClr val="bg2"/>
                </a:solidFill>
              </a:rPr>
              <a:t>, </a:t>
            </a:r>
            <a:r>
              <a:rPr lang="bg-BG" sz="4400" b="1" dirty="0">
                <a:solidFill>
                  <a:schemeClr val="bg2"/>
                </a:solidFill>
              </a:rPr>
              <a:t>целта</a:t>
            </a:r>
            <a:r>
              <a:rPr lang="bg-BG" sz="4400" dirty="0">
                <a:solidFill>
                  <a:schemeClr val="bg2"/>
                </a:solidFill>
              </a:rPr>
              <a:t>, </a:t>
            </a:r>
            <a:r>
              <a:rPr lang="bg-BG" sz="4400" b="1" dirty="0">
                <a:solidFill>
                  <a:schemeClr val="bg2"/>
                </a:solidFill>
              </a:rPr>
              <a:t>целевата група, съдържанието </a:t>
            </a:r>
            <a:r>
              <a:rPr lang="bg-BG" sz="4400" dirty="0">
                <a:solidFill>
                  <a:schemeClr val="bg2"/>
                </a:solidFill>
              </a:rPr>
              <a:t>и</a:t>
            </a:r>
            <a:r>
              <a:rPr lang="bg-BG" sz="4400" b="1" dirty="0">
                <a:solidFill>
                  <a:schemeClr val="bg2"/>
                </a:solidFill>
              </a:rPr>
              <a:t> основните изисквания</a:t>
            </a:r>
          </a:p>
          <a:p>
            <a:pPr marL="360363" indent="-360363" fontAlgn="base">
              <a:buClr>
                <a:schemeClr val="bg2"/>
              </a:buClr>
            </a:pPr>
            <a:r>
              <a:rPr lang="bg-BG" sz="47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Задание за уеб сайт </a:t>
            </a:r>
            <a:r>
              <a:rPr lang="en-US" sz="4700" dirty="0"/>
              <a:t>== </a:t>
            </a:r>
            <a:r>
              <a:rPr lang="bg-BG" sz="4700" b="1" dirty="0"/>
              <a:t>документ</a:t>
            </a:r>
            <a:r>
              <a:rPr lang="bg-BG" sz="4700" dirty="0"/>
              <a:t>, описващ </a:t>
            </a:r>
            <a:r>
              <a:rPr lang="bg-BG" sz="4700" b="1" dirty="0"/>
              <a:t>изискванията</a:t>
            </a:r>
            <a:r>
              <a:rPr lang="bg-BG" sz="4700" dirty="0"/>
              <a:t>, </a:t>
            </a:r>
            <a:r>
              <a:rPr lang="bg-BG" sz="4700" b="1" dirty="0"/>
              <a:t>нуждите</a:t>
            </a:r>
            <a:r>
              <a:rPr lang="bg-BG" sz="4700" dirty="0"/>
              <a:t> и </a:t>
            </a:r>
            <a:r>
              <a:rPr lang="bg-BG" sz="4700" b="1" dirty="0"/>
              <a:t>очакванията</a:t>
            </a:r>
            <a:r>
              <a:rPr lang="bg-BG" sz="4700" dirty="0"/>
              <a:t> към </a:t>
            </a:r>
            <a:r>
              <a:rPr lang="bg-BG" sz="4700" b="1" dirty="0"/>
              <a:t>бъдещия уеб сайт</a:t>
            </a:r>
          </a:p>
          <a:p>
            <a:pPr marL="360363" indent="-360363" fontAlgn="base">
              <a:buClr>
                <a:schemeClr val="bg2"/>
              </a:buClr>
            </a:pPr>
            <a:r>
              <a:rPr lang="bg-BG" sz="47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Избиране на име</a:t>
            </a:r>
          </a:p>
          <a:p>
            <a:pPr marL="969948" lvl="1" indent="-360363" fontAlgn="base">
              <a:buClr>
                <a:schemeClr val="bg2"/>
              </a:buClr>
            </a:pPr>
            <a:r>
              <a:rPr lang="bg-BG" sz="4400" b="1" dirty="0">
                <a:solidFill>
                  <a:schemeClr val="bg2"/>
                </a:solidFill>
              </a:rPr>
              <a:t>Домейнът</a:t>
            </a:r>
            <a:r>
              <a:rPr lang="bg-BG" sz="4400" dirty="0">
                <a:solidFill>
                  <a:schemeClr val="bg2"/>
                </a:solidFill>
              </a:rPr>
              <a:t> е важно да бъде </a:t>
            </a:r>
            <a:r>
              <a:rPr lang="bg-BG" sz="4400" b="1" dirty="0">
                <a:solidFill>
                  <a:schemeClr val="bg2"/>
                </a:solidFill>
              </a:rPr>
              <a:t>свързан с темата </a:t>
            </a:r>
            <a:r>
              <a:rPr lang="bg-BG" sz="4400" dirty="0">
                <a:solidFill>
                  <a:schemeClr val="bg2"/>
                </a:solidFill>
              </a:rPr>
              <a:t>на </a:t>
            </a:r>
            <a:r>
              <a:rPr lang="bg-BG" sz="4400" b="1" dirty="0">
                <a:solidFill>
                  <a:schemeClr val="bg2"/>
                </a:solidFill>
              </a:rPr>
              <a:t>уеб сайта</a:t>
            </a:r>
            <a:r>
              <a:rPr lang="bg-BG" sz="4400" dirty="0">
                <a:solidFill>
                  <a:schemeClr val="bg2"/>
                </a:solidFill>
              </a:rPr>
              <a:t>, </a:t>
            </a:r>
            <a:r>
              <a:rPr lang="bg-BG" sz="4400" b="1" dirty="0">
                <a:solidFill>
                  <a:schemeClr val="bg2"/>
                </a:solidFill>
              </a:rPr>
              <a:t>кратък</a:t>
            </a:r>
            <a:r>
              <a:rPr lang="bg-BG" sz="4400" dirty="0">
                <a:solidFill>
                  <a:schemeClr val="bg2"/>
                </a:solidFill>
              </a:rPr>
              <a:t> и </a:t>
            </a:r>
            <a:r>
              <a:rPr lang="bg-BG" sz="4400" b="1" dirty="0">
                <a:solidFill>
                  <a:schemeClr val="bg2"/>
                </a:solidFill>
              </a:rPr>
              <a:t>лесен</a:t>
            </a:r>
            <a:r>
              <a:rPr lang="bg-BG" sz="4400" dirty="0">
                <a:solidFill>
                  <a:schemeClr val="bg2"/>
                </a:solidFill>
              </a:rPr>
              <a:t> </a:t>
            </a:r>
            <a:r>
              <a:rPr lang="bg-BG" sz="4400" b="1" dirty="0">
                <a:solidFill>
                  <a:schemeClr val="bg2"/>
                </a:solidFill>
              </a:rPr>
              <a:t>за запомняне </a:t>
            </a:r>
            <a:r>
              <a:rPr lang="bg-BG" sz="4400" dirty="0">
                <a:solidFill>
                  <a:schemeClr val="bg2"/>
                </a:solidFill>
              </a:rPr>
              <a:t>и да </a:t>
            </a:r>
            <a:r>
              <a:rPr lang="bg-BG" sz="4400" b="1" dirty="0">
                <a:solidFill>
                  <a:schemeClr val="bg2"/>
                </a:solidFill>
              </a:rPr>
              <a:t>не се използва </a:t>
            </a:r>
            <a:r>
              <a:rPr lang="bg-BG" sz="4400" dirty="0">
                <a:solidFill>
                  <a:schemeClr val="bg2"/>
                </a:solidFill>
              </a:rPr>
              <a:t>от </a:t>
            </a:r>
            <a:r>
              <a:rPr lang="bg-BG" sz="4400" b="1" dirty="0">
                <a:solidFill>
                  <a:schemeClr val="bg2"/>
                </a:solidFill>
              </a:rPr>
              <a:t>друга компания</a:t>
            </a:r>
          </a:p>
          <a:p>
            <a:pPr marL="360363" indent="-360363" fontAlgn="base">
              <a:buClr>
                <a:schemeClr val="bg2"/>
              </a:buClr>
            </a:pPr>
            <a:r>
              <a:rPr lang="bg-BG" sz="47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Регистрация на уеб сайт</a:t>
            </a:r>
          </a:p>
          <a:p>
            <a:pPr marL="969948" lvl="1" indent="-360363" fontAlgn="base">
              <a:buClr>
                <a:schemeClr val="bg2"/>
              </a:buClr>
            </a:pPr>
            <a:r>
              <a:rPr lang="bg-BG" sz="4400" b="1" dirty="0">
                <a:solidFill>
                  <a:schemeClr val="bg2"/>
                </a:solidFill>
              </a:rPr>
              <a:t>Името</a:t>
            </a:r>
            <a:r>
              <a:rPr lang="bg-BG" sz="4400" dirty="0">
                <a:solidFill>
                  <a:schemeClr val="bg2"/>
                </a:solidFill>
              </a:rPr>
              <a:t> се </a:t>
            </a:r>
            <a:r>
              <a:rPr lang="bg-BG" sz="4400" b="1" dirty="0">
                <a:solidFill>
                  <a:schemeClr val="bg2"/>
                </a:solidFill>
              </a:rPr>
              <a:t>регистрира</a:t>
            </a:r>
            <a:r>
              <a:rPr lang="bg-BG" sz="4400" dirty="0">
                <a:solidFill>
                  <a:schemeClr val="bg2"/>
                </a:solidFill>
              </a:rPr>
              <a:t> чрез </a:t>
            </a:r>
            <a:r>
              <a:rPr lang="bg-BG" sz="4400" b="1" dirty="0">
                <a:solidFill>
                  <a:schemeClr val="bg2"/>
                </a:solidFill>
              </a:rPr>
              <a:t>хостинг компания</a:t>
            </a:r>
            <a:r>
              <a:rPr lang="bg-BG" sz="4400" dirty="0">
                <a:solidFill>
                  <a:schemeClr val="bg2"/>
                </a:solidFill>
              </a:rPr>
              <a:t> за </a:t>
            </a:r>
            <a:r>
              <a:rPr lang="bg-BG" sz="4400" b="1" dirty="0">
                <a:solidFill>
                  <a:schemeClr val="bg2"/>
                </a:solidFill>
              </a:rPr>
              <a:t>определен срок </a:t>
            </a:r>
            <a:r>
              <a:rPr lang="bg-BG" sz="4400" dirty="0">
                <a:solidFill>
                  <a:schemeClr val="bg2"/>
                </a:solidFill>
              </a:rPr>
              <a:t>от време срещу </a:t>
            </a:r>
            <a:r>
              <a:rPr lang="bg-BG" sz="4400" b="1" dirty="0">
                <a:solidFill>
                  <a:schemeClr val="bg2"/>
                </a:solidFill>
              </a:rPr>
              <a:t>заплащане на такса</a:t>
            </a:r>
          </a:p>
          <a:p>
            <a:pPr marL="360363" indent="-360363" fontAlgn="base">
              <a:buClr>
                <a:schemeClr val="bg2"/>
              </a:buClr>
            </a:pPr>
            <a:endParaRPr lang="bg-BG" sz="4400" dirty="0">
              <a:solidFill>
                <a:schemeClr val="bg2"/>
              </a:solidFill>
            </a:endParaRPr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Обобщение</a:t>
            </a:r>
            <a:endParaRPr lang="en-US" dirty="0"/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E369AAE7-BDDC-FE11-A61E-E20F7F6632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23049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Title">
            <a:extLst>
              <a:ext uri="{FF2B5EF4-FFF2-40B4-BE49-F238E27FC236}">
                <a16:creationId xmlns:a16="http://schemas.microsoft.com/office/drawing/2014/main" id="{FA0703FC-0F8F-4C80-A615-E4B381EC0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Въпроси</a:t>
            </a:r>
            <a:r>
              <a:rPr lang="en-US" dirty="0"/>
              <a:t>?</a:t>
            </a:r>
          </a:p>
        </p:txBody>
      </p:sp>
      <p:sp>
        <p:nvSpPr>
          <p:cNvPr id="2" name="Rectangle Bottom Copyright">
            <a:extLst>
              <a:ext uri="{FF2B5EF4-FFF2-40B4-BE49-F238E27FC236}">
                <a16:creationId xmlns:a16="http://schemas.microsoft.com/office/drawing/2014/main" id="{664812A4-2991-44D1-BFE9-32E55AADF8A5}"/>
              </a:ext>
            </a:extLst>
          </p:cNvPr>
          <p:cNvSpPr/>
          <p:nvPr/>
        </p:nvSpPr>
        <p:spPr>
          <a:xfrm>
            <a:off x="111000" y="6454758"/>
            <a:ext cx="11970000" cy="304242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Проект "</a:t>
            </a:r>
            <a:r>
              <a:rPr lang="bg-BG" sz="1600" dirty="0">
                <a:solidFill>
                  <a:schemeClr val="bg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Отворено учебно съдържание по програмиране и ИТ</a:t>
            </a: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", СофтУни Фондация (лиценз </a:t>
            </a:r>
            <a:r>
              <a:rPr lang="en-US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CC-BY-NC-SA</a:t>
            </a: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endParaRPr lang="bg-BG" sz="2400" dirty="0">
              <a:solidFill>
                <a:schemeClr val="bg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2534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48C3C93-90A1-4D31-BEA6-B54D1106CE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2" name="Slide Body">
            <a:extLst>
              <a:ext uri="{FF2B5EF4-FFF2-40B4-BE49-F238E27FC236}">
                <a16:creationId xmlns:a16="http://schemas.microsoft.com/office/drawing/2014/main" id="{980F49B1-E4BE-4389-A747-7AB9B71AD9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269001"/>
            <a:ext cx="9865598" cy="2474999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bg-BG" sz="3200" dirty="0"/>
              <a:t>Този курс</a:t>
            </a:r>
            <a:r>
              <a:rPr lang="en-US" sz="3200" dirty="0"/>
              <a:t> (</a:t>
            </a:r>
            <a:r>
              <a:rPr lang="bg-BG" sz="3200" dirty="0"/>
              <a:t>презентации, примери, демонстрационен код, упражнения, домашни, видео и други активи</a:t>
            </a:r>
            <a:r>
              <a:rPr lang="en-US" sz="3200" dirty="0"/>
              <a:t>) </a:t>
            </a:r>
            <a:r>
              <a:rPr lang="bg-BG" sz="3200" dirty="0"/>
              <a:t>представлява</a:t>
            </a:r>
            <a:r>
              <a:rPr lang="en-US" sz="3200" dirty="0"/>
              <a:t> </a:t>
            </a:r>
            <a:r>
              <a:rPr lang="bg-BG" sz="3200" b="1" dirty="0"/>
              <a:t>свободно учебно съдържание </a:t>
            </a:r>
            <a:r>
              <a:rPr lang="bg-BG" sz="3200" dirty="0"/>
              <a:t>и се разпространява под свободен лиценз </a:t>
            </a:r>
            <a:r>
              <a:rPr lang="en-US" sz="3200" b="1" dirty="0"/>
              <a:t>CC-BY-NC-SA</a:t>
            </a:r>
            <a:endParaRPr lang="bg-BG" sz="3200" dirty="0"/>
          </a:p>
        </p:txBody>
      </p:sp>
      <p:pic>
        <p:nvPicPr>
          <p:cNvPr id="6" name="Picture License" descr="License">
            <a:extLst>
              <a:ext uri="{FF2B5EF4-FFF2-40B4-BE49-F238E27FC236}">
                <a16:creationId xmlns:a16="http://schemas.microsoft.com/office/drawing/2014/main" id="{82BA520F-A037-4E01-AA18-27D9F1E930A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226175" y="1440120"/>
            <a:ext cx="1198986" cy="1268880"/>
          </a:xfrm>
          <a:prstGeom prst="rect">
            <a:avLst/>
          </a:prstGeom>
        </p:spPr>
      </p:pic>
      <p:sp>
        <p:nvSpPr>
          <p:cNvPr id="3" name="Slide Title">
            <a:extLst>
              <a:ext uri="{FF2B5EF4-FFF2-40B4-BE49-F238E27FC236}">
                <a16:creationId xmlns:a16="http://schemas.microsoft.com/office/drawing/2014/main" id="{E5F1FB41-80C3-4816-BC47-CCC50632E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Лиценз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18DF19-B750-4C88-975B-661A6BF61F5E}"/>
              </a:ext>
            </a:extLst>
          </p:cNvPr>
          <p:cNvSpPr txBox="1"/>
          <p:nvPr/>
        </p:nvSpPr>
        <p:spPr>
          <a:xfrm>
            <a:off x="190401" y="3927519"/>
            <a:ext cx="11710599" cy="1979644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marL="360363" indent="-360363" defTabSz="1218438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lang="bg-BG" sz="3200" dirty="0"/>
              <a:t>Проект "</a:t>
            </a:r>
            <a:r>
              <a:rPr lang="bg-BG" sz="3200" b="1" dirty="0"/>
              <a:t>Отворено учебно съдържание по програмиране и ИТ</a:t>
            </a:r>
            <a:r>
              <a:rPr lang="bg-BG" sz="3200" dirty="0"/>
              <a:t>" към Фондация "Софтуерен университет"</a:t>
            </a:r>
            <a:r>
              <a:rPr lang="en-US" sz="3200" dirty="0"/>
              <a:t>:</a:t>
            </a:r>
            <a:endParaRPr lang="bg-BG" sz="3200" dirty="0"/>
          </a:p>
          <a:p>
            <a:pPr marL="817563" lvl="1" indent="-360363" defTabSz="1218438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  <a:hlinkClick r:id="rId4"/>
              </a:rPr>
              <a:t>https://github.com/BG-IT-Edu</a:t>
            </a:r>
            <a:endParaRPr kumimoji="0" lang="bg-BG" sz="3200" b="0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7" name="Picture 6" title="CC-BY-NC-SA License">
            <a:hlinkClick r:id="rId5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F6C77C47-F7D8-A176-5C69-7FDE5C7E80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31000" y="2908593"/>
            <a:ext cx="1989336" cy="696022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79276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Subtitle">
            <a:extLst>
              <a:ext uri="{FF2B5EF4-FFF2-40B4-BE49-F238E27FC236}">
                <a16:creationId xmlns:a16="http://schemas.microsoft.com/office/drawing/2014/main" id="{BEB5BB41-09D4-4E9F-8C80-EE8709171CB3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sz="4800" dirty="0"/>
              <a:t>Етапи и изисквания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028D9EA3-B5E0-4F17-9467-4BE3C280DA68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sz="6000" dirty="0"/>
              <a:t>Планиране на уеб сайт</a:t>
            </a:r>
            <a:endParaRPr lang="en-US" sz="6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7DD7AC-D73B-7F8B-047A-859794E760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9492" y="1224000"/>
            <a:ext cx="2033016" cy="27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194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r>
              <a:rPr lang="bg-BG" sz="3600" b="1" dirty="0"/>
              <a:t>Планирането</a:t>
            </a:r>
            <a:r>
              <a:rPr lang="bg-BG" sz="3600" dirty="0"/>
              <a:t> е </a:t>
            </a:r>
            <a:r>
              <a:rPr lang="bg-BG" sz="3600" b="1" dirty="0">
                <a:solidFill>
                  <a:schemeClr val="bg1"/>
                </a:solidFill>
              </a:rPr>
              <a:t>първата стъпка </a:t>
            </a:r>
            <a:r>
              <a:rPr lang="bg-BG" sz="3600" dirty="0"/>
              <a:t>към </a:t>
            </a:r>
            <a:r>
              <a:rPr lang="bg-BG" sz="3600" b="1" dirty="0"/>
              <a:t>успешен уеб сайт</a:t>
            </a:r>
          </a:p>
          <a:p>
            <a:pPr>
              <a:buClr>
                <a:schemeClr val="tx1"/>
              </a:buClr>
            </a:pPr>
            <a:r>
              <a:rPr lang="bg-BG" sz="3600" b="1" dirty="0"/>
              <a:t>Процесът</a:t>
            </a:r>
            <a:r>
              <a:rPr lang="bg-BG" sz="3600" dirty="0"/>
              <a:t>, който определя </a:t>
            </a:r>
            <a:r>
              <a:rPr lang="bg-BG" sz="3600" b="1" dirty="0">
                <a:solidFill>
                  <a:schemeClr val="bg1"/>
                </a:solidFill>
              </a:rPr>
              <a:t>темата</a:t>
            </a:r>
            <a:r>
              <a:rPr lang="bg-BG" sz="3600" dirty="0"/>
              <a:t>, </a:t>
            </a:r>
            <a:r>
              <a:rPr lang="bg-BG" sz="3600" b="1" dirty="0">
                <a:solidFill>
                  <a:schemeClr val="bg1"/>
                </a:solidFill>
              </a:rPr>
              <a:t>целта</a:t>
            </a:r>
            <a:r>
              <a:rPr lang="bg-BG" sz="3600" dirty="0"/>
              <a:t>, </a:t>
            </a:r>
            <a:r>
              <a:rPr lang="bg-BG" sz="3600" b="1" dirty="0">
                <a:solidFill>
                  <a:schemeClr val="bg1"/>
                </a:solidFill>
              </a:rPr>
              <a:t>целевата група</a:t>
            </a:r>
            <a:r>
              <a:rPr lang="bg-BG" sz="3600" dirty="0">
                <a:solidFill>
                  <a:schemeClr val="bg1"/>
                </a:solidFill>
              </a:rPr>
              <a:t> </a:t>
            </a:r>
            <a:r>
              <a:rPr lang="bg-BG" sz="3600" dirty="0"/>
              <a:t>и  </a:t>
            </a:r>
            <a:r>
              <a:rPr lang="bg-BG" sz="3600" b="1" dirty="0">
                <a:solidFill>
                  <a:schemeClr val="bg1"/>
                </a:solidFill>
              </a:rPr>
              <a:t>функционалността</a:t>
            </a:r>
            <a:r>
              <a:rPr lang="bg-BG" sz="3600" dirty="0"/>
              <a:t> на </a:t>
            </a:r>
            <a:r>
              <a:rPr lang="bg-BG" sz="3600" b="1" dirty="0"/>
              <a:t>уеб сайта</a:t>
            </a:r>
          </a:p>
          <a:p>
            <a:pPr>
              <a:buClr>
                <a:schemeClr val="tx1"/>
              </a:buClr>
            </a:pPr>
            <a:endParaRPr lang="en-US" sz="3400" b="1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/>
          <a:lstStyle/>
          <a:p>
            <a:r>
              <a:rPr lang="bg-BG" dirty="0"/>
              <a:t>Планиране на уеб сайт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18B9392-016A-F207-D4CF-EE1124A2F6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6000" y="3243234"/>
            <a:ext cx="5175000" cy="3412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955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CAABC86-82E0-F099-701A-D4347B60538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5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7B6A643-676D-3506-B008-B24B36AA3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Етапи при планиране на уеб сайт (1)</a:t>
            </a:r>
            <a:endParaRPr lang="en-BG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BFEFCDD-E454-D1E7-D67F-EE67BB2A7AC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8155598" cy="5528766"/>
          </a:xfrm>
        </p:spPr>
        <p:txBody>
          <a:bodyPr>
            <a:normAutofit lnSpcReduction="10000"/>
          </a:bodyPr>
          <a:lstStyle/>
          <a:p>
            <a:r>
              <a:rPr lang="bg-BG" sz="3600" b="1" dirty="0">
                <a:solidFill>
                  <a:schemeClr val="bg1"/>
                </a:solidFill>
              </a:rPr>
              <a:t>Определяне на темата</a:t>
            </a:r>
          </a:p>
          <a:p>
            <a:pPr lvl="1"/>
            <a:r>
              <a:rPr lang="bg-BG" sz="3400" b="1" dirty="0"/>
              <a:t>Каква</a:t>
            </a:r>
            <a:r>
              <a:rPr lang="bg-BG" sz="3400" dirty="0"/>
              <a:t> е </a:t>
            </a:r>
            <a:r>
              <a:rPr lang="bg-BG" sz="3400" b="1" dirty="0"/>
              <a:t>основната идея </a:t>
            </a:r>
            <a:r>
              <a:rPr lang="bg-BG" sz="3400" dirty="0"/>
              <a:t>и </a:t>
            </a:r>
            <a:r>
              <a:rPr lang="bg-BG" sz="3400" b="1" dirty="0"/>
              <a:t>насока</a:t>
            </a:r>
            <a:r>
              <a:rPr lang="bg-BG" sz="3400" dirty="0"/>
              <a:t> на </a:t>
            </a:r>
            <a:r>
              <a:rPr lang="bg-BG" sz="3400" b="1" dirty="0"/>
              <a:t>уеб сайта</a:t>
            </a:r>
            <a:r>
              <a:rPr lang="bg-BG" sz="3400" dirty="0"/>
              <a:t>?</a:t>
            </a:r>
          </a:p>
          <a:p>
            <a:pPr lvl="1"/>
            <a:r>
              <a:rPr lang="bg-BG" sz="3400" b="1" dirty="0"/>
              <a:t>Пример: </a:t>
            </a:r>
            <a:r>
              <a:rPr lang="bg-BG" sz="3400" dirty="0"/>
              <a:t>пекарна, училищен клуб, туристическа агенция и т.н.</a:t>
            </a:r>
            <a:endParaRPr lang="en-US" sz="3400" dirty="0"/>
          </a:p>
          <a:p>
            <a:r>
              <a:rPr lang="bg-BG" sz="3600" b="1" dirty="0">
                <a:solidFill>
                  <a:schemeClr val="bg1"/>
                </a:solidFill>
              </a:rPr>
              <a:t>Определяне на целта</a:t>
            </a:r>
          </a:p>
          <a:p>
            <a:pPr lvl="1"/>
            <a:r>
              <a:rPr lang="bg-BG" sz="3400" b="1" dirty="0"/>
              <a:t>Какво</a:t>
            </a:r>
            <a:r>
              <a:rPr lang="bg-BG" sz="3400" dirty="0"/>
              <a:t> искаме </a:t>
            </a:r>
            <a:r>
              <a:rPr lang="bg-BG" sz="3400" b="1" dirty="0"/>
              <a:t>да постигнем?</a:t>
            </a:r>
          </a:p>
          <a:p>
            <a:pPr lvl="1"/>
            <a:r>
              <a:rPr lang="bg-BG" sz="3400" b="1" dirty="0"/>
              <a:t>Пример</a:t>
            </a:r>
            <a:r>
              <a:rPr lang="en-US" sz="3400" b="1" dirty="0"/>
              <a:t>: </a:t>
            </a:r>
            <a:r>
              <a:rPr lang="bg-BG" sz="3400" dirty="0"/>
              <a:t>Да информираме, продаваме, представим дейност и т.н.</a:t>
            </a:r>
          </a:p>
          <a:p>
            <a:pPr lvl="1"/>
            <a:endParaRPr lang="bg-BG" sz="3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2BD9FA-A350-D38B-6A20-7215CCCB96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8869" y="4200433"/>
            <a:ext cx="2361292" cy="228750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2D42730-3E7E-43E9-ABB8-E4A232EC0A3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34" r="26291"/>
          <a:stretch/>
        </p:blipFill>
        <p:spPr>
          <a:xfrm>
            <a:off x="8868869" y="1253945"/>
            <a:ext cx="2258532" cy="2675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798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CAABC86-82E0-F099-701A-D4347B60538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6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7B6A643-676D-3506-B008-B24B36AA3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Етапи при планиране на уеб сайт (2)</a:t>
            </a:r>
            <a:endParaRPr lang="en-BG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BFEFCDD-E454-D1E7-D67F-EE67BB2A7AC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8290598" cy="5528766"/>
          </a:xfrm>
        </p:spPr>
        <p:txBody>
          <a:bodyPr>
            <a:normAutofit lnSpcReduction="10000"/>
          </a:bodyPr>
          <a:lstStyle/>
          <a:p>
            <a:r>
              <a:rPr lang="bg-BG" sz="3700" b="1" dirty="0">
                <a:solidFill>
                  <a:schemeClr val="bg1"/>
                </a:solidFill>
              </a:rPr>
              <a:t>Определяне на целевата група</a:t>
            </a:r>
          </a:p>
          <a:p>
            <a:pPr lvl="1"/>
            <a:r>
              <a:rPr lang="bg-BG" sz="3200" b="1" dirty="0"/>
              <a:t>За кого </a:t>
            </a:r>
            <a:r>
              <a:rPr lang="bg-BG" sz="3200" dirty="0"/>
              <a:t>ще бъде направен </a:t>
            </a:r>
            <a:r>
              <a:rPr lang="bg-BG" sz="3200" b="1" dirty="0"/>
              <a:t>уеб сайтът?</a:t>
            </a:r>
          </a:p>
          <a:p>
            <a:pPr lvl="1"/>
            <a:r>
              <a:rPr lang="bg-BG" sz="3200" b="1" dirty="0"/>
              <a:t>Пример: </a:t>
            </a:r>
            <a:r>
              <a:rPr lang="bg-BG" sz="3200" dirty="0"/>
              <a:t>За ученици, туристи и т.н.</a:t>
            </a:r>
            <a:endParaRPr lang="en-US" sz="3200" b="1" dirty="0">
              <a:solidFill>
                <a:schemeClr val="bg1"/>
              </a:solidFill>
            </a:endParaRPr>
          </a:p>
          <a:p>
            <a:r>
              <a:rPr lang="bg-BG" sz="3700" b="1" dirty="0">
                <a:solidFill>
                  <a:schemeClr val="bg1"/>
                </a:solidFill>
              </a:rPr>
              <a:t>Проучване на конкуренцията</a:t>
            </a:r>
          </a:p>
          <a:p>
            <a:pPr lvl="1"/>
            <a:r>
              <a:rPr lang="bg-BG" sz="3200" b="1" dirty="0"/>
              <a:t>Какви подобни уеб сайтове </a:t>
            </a:r>
            <a:r>
              <a:rPr lang="bg-BG" sz="3200" dirty="0"/>
              <a:t>вече</a:t>
            </a:r>
            <a:r>
              <a:rPr lang="bg-BG" sz="3200" b="1" dirty="0"/>
              <a:t> съществуват?</a:t>
            </a:r>
          </a:p>
          <a:p>
            <a:pPr lvl="1"/>
            <a:r>
              <a:rPr lang="bg-BG" sz="3200" b="1" dirty="0"/>
              <a:t>Пример</a:t>
            </a:r>
            <a:r>
              <a:rPr lang="en-US" sz="3200" b="1" dirty="0"/>
              <a:t>:</a:t>
            </a:r>
            <a:r>
              <a:rPr lang="bg-BG" sz="3200" b="1" dirty="0"/>
              <a:t> </a:t>
            </a:r>
            <a:r>
              <a:rPr lang="bg-BG" sz="3200" dirty="0"/>
              <a:t>Анализираме какво липсва при конкурентите, какво може да направим по-различно и по-удобно и т.н.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F1F91E-9BC2-A4A3-F336-D09415ADDE6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76" t="12918" r="14132" b="15290"/>
          <a:stretch/>
        </p:blipFill>
        <p:spPr>
          <a:xfrm>
            <a:off x="8379712" y="4083477"/>
            <a:ext cx="3569801" cy="178490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0961E47-098A-B2F9-1D57-E6413C23CF6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4" t="7973" r="6346"/>
          <a:stretch/>
        </p:blipFill>
        <p:spPr>
          <a:xfrm>
            <a:off x="8129439" y="1364356"/>
            <a:ext cx="3273441" cy="2346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078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CAABC86-82E0-F099-701A-D4347B60538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7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7B6A643-676D-3506-B008-B24B36AA3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Етапи при планиране на уеб сайт (3)</a:t>
            </a:r>
            <a:endParaRPr lang="en-BG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BFEFCDD-E454-D1E7-D67F-EE67BB2A7AC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7705598" cy="5528766"/>
          </a:xfrm>
        </p:spPr>
        <p:txBody>
          <a:bodyPr>
            <a:normAutofit fontScale="85000" lnSpcReduction="20000"/>
          </a:bodyPr>
          <a:lstStyle/>
          <a:p>
            <a:r>
              <a:rPr lang="bg-BG" sz="3800" b="1" dirty="0">
                <a:solidFill>
                  <a:schemeClr val="bg1"/>
                </a:solidFill>
              </a:rPr>
              <a:t>Планиране на съдържанието</a:t>
            </a:r>
          </a:p>
          <a:p>
            <a:pPr lvl="1"/>
            <a:r>
              <a:rPr lang="bg-BG" sz="3500" b="1" dirty="0"/>
              <a:t>Каква информация </a:t>
            </a:r>
            <a:r>
              <a:rPr lang="bg-BG" sz="3500" dirty="0"/>
              <a:t>ще включим и </a:t>
            </a:r>
            <a:r>
              <a:rPr lang="bg-BG" sz="3500" b="1" dirty="0"/>
              <a:t>как</a:t>
            </a:r>
            <a:r>
              <a:rPr lang="bg-BG" sz="3500" dirty="0"/>
              <a:t> ще бъде </a:t>
            </a:r>
            <a:r>
              <a:rPr lang="bg-BG" sz="3500" b="1" dirty="0"/>
              <a:t>подредена?</a:t>
            </a:r>
          </a:p>
          <a:p>
            <a:pPr lvl="1"/>
            <a:r>
              <a:rPr lang="bg-BG" sz="3500" b="1" dirty="0"/>
              <a:t>Пример: </a:t>
            </a:r>
            <a:r>
              <a:rPr lang="bg-BG" sz="3500" dirty="0"/>
              <a:t>В "Контакти" ще включим адрес, карта, форма за запитвания и т.н.</a:t>
            </a:r>
            <a:endParaRPr lang="en-US" sz="3500" b="1" dirty="0">
              <a:solidFill>
                <a:schemeClr val="bg1"/>
              </a:solidFill>
            </a:endParaRPr>
          </a:p>
          <a:p>
            <a:r>
              <a:rPr lang="bg-BG" sz="3800" b="1" dirty="0">
                <a:solidFill>
                  <a:schemeClr val="bg1"/>
                </a:solidFill>
              </a:rPr>
              <a:t>Определяне на основните изисквания</a:t>
            </a:r>
          </a:p>
          <a:p>
            <a:pPr lvl="1"/>
            <a:r>
              <a:rPr lang="bg-BG" sz="3500" b="1" dirty="0"/>
              <a:t>Какви действия </a:t>
            </a:r>
            <a:r>
              <a:rPr lang="bg-BG" sz="3500" dirty="0"/>
              <a:t>ще може да </a:t>
            </a:r>
            <a:r>
              <a:rPr lang="bg-BG" sz="3500" b="1" dirty="0"/>
              <a:t>извършва потребителят</a:t>
            </a:r>
            <a:r>
              <a:rPr lang="bg-BG" sz="3500" dirty="0"/>
              <a:t>?</a:t>
            </a:r>
          </a:p>
          <a:p>
            <a:pPr lvl="1"/>
            <a:r>
              <a:rPr lang="bg-BG" sz="3500" b="1" dirty="0"/>
              <a:t>Пример</a:t>
            </a:r>
            <a:r>
              <a:rPr lang="en-US" sz="3500" b="1" dirty="0"/>
              <a:t>:</a:t>
            </a:r>
            <a:r>
              <a:rPr lang="bg-BG" sz="3500" b="1" dirty="0"/>
              <a:t> </a:t>
            </a:r>
            <a:r>
              <a:rPr lang="bg-BG" sz="3500" dirty="0"/>
              <a:t>Потребителят ще може да оставя коментари, да се абонира на новини, да прави поръчки онлайн и т.н.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517D48A-F330-0F9B-DB29-5DC4E236F2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8071" y="3834000"/>
            <a:ext cx="2726875" cy="227949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D7FC3E7-A21A-535D-EA6E-ACB6C08E08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3558" y="1439777"/>
            <a:ext cx="3645000" cy="2050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055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CAABC86-82E0-F099-701A-D4347B60538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8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7B6A643-676D-3506-B008-B24B36AA3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Етапи при планиране на уеб сайт (4)</a:t>
            </a:r>
            <a:endParaRPr lang="en-BG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BFEFCDD-E454-D1E7-D67F-EE67BB2A7AC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8290598" cy="5528766"/>
          </a:xfrm>
        </p:spPr>
        <p:txBody>
          <a:bodyPr>
            <a:normAutofit fontScale="85000" lnSpcReduction="20000"/>
          </a:bodyPr>
          <a:lstStyle/>
          <a:p>
            <a:r>
              <a:rPr lang="bg-BG" sz="3800" b="1" dirty="0">
                <a:solidFill>
                  <a:schemeClr val="bg1"/>
                </a:solidFill>
              </a:rPr>
              <a:t>Създаване на задание за уеб сайта</a:t>
            </a:r>
          </a:p>
          <a:p>
            <a:pPr lvl="1"/>
            <a:r>
              <a:rPr lang="bg-BG" sz="3500" b="1" dirty="0"/>
              <a:t>Как</a:t>
            </a:r>
            <a:r>
              <a:rPr lang="bg-BG" sz="3500" dirty="0"/>
              <a:t> съберем на </a:t>
            </a:r>
            <a:r>
              <a:rPr lang="bg-BG" sz="3500" b="1" dirty="0"/>
              <a:t>едно място </a:t>
            </a:r>
            <a:r>
              <a:rPr lang="bg-BG" sz="3500" dirty="0"/>
              <a:t>всички </a:t>
            </a:r>
            <a:r>
              <a:rPr lang="bg-BG" sz="3500" b="1" dirty="0"/>
              <a:t>изисквания</a:t>
            </a:r>
            <a:r>
              <a:rPr lang="bg-BG" sz="3500" dirty="0"/>
              <a:t> и </a:t>
            </a:r>
            <a:r>
              <a:rPr lang="bg-BG" sz="3500" b="1" dirty="0"/>
              <a:t>цели</a:t>
            </a:r>
            <a:r>
              <a:rPr lang="bg-BG" sz="3500" dirty="0"/>
              <a:t>?</a:t>
            </a:r>
          </a:p>
          <a:p>
            <a:pPr lvl="1"/>
            <a:r>
              <a:rPr lang="bg-BG" sz="3500" b="1" dirty="0"/>
              <a:t>Пример:</a:t>
            </a:r>
            <a:r>
              <a:rPr lang="en-US" sz="3500" b="1" dirty="0"/>
              <a:t> </a:t>
            </a:r>
            <a:r>
              <a:rPr lang="bg-BG" sz="3500" dirty="0"/>
              <a:t>Описват се целите, аудиторията, съдържанието, изискванията и административните бележки по проекта</a:t>
            </a:r>
            <a:endParaRPr lang="en-US" sz="3500" b="1" dirty="0">
              <a:solidFill>
                <a:schemeClr val="bg1"/>
              </a:solidFill>
            </a:endParaRPr>
          </a:p>
          <a:p>
            <a:r>
              <a:rPr lang="bg-BG" sz="3800" b="1" dirty="0">
                <a:solidFill>
                  <a:schemeClr val="bg1"/>
                </a:solidFill>
              </a:rPr>
              <a:t>Избор и проверка на име </a:t>
            </a:r>
            <a:r>
              <a:rPr lang="bg-BG" sz="3800" dirty="0"/>
              <a:t>(домейн)</a:t>
            </a:r>
          </a:p>
          <a:p>
            <a:pPr lvl="1"/>
            <a:r>
              <a:rPr lang="bg-BG" sz="3500" b="1" dirty="0"/>
              <a:t>Какво</a:t>
            </a:r>
            <a:r>
              <a:rPr lang="bg-BG" sz="3500" dirty="0"/>
              <a:t> ще бъде </a:t>
            </a:r>
            <a:r>
              <a:rPr lang="bg-BG" sz="3500" b="1" dirty="0"/>
              <a:t>името</a:t>
            </a:r>
            <a:r>
              <a:rPr lang="bg-BG" sz="3500" dirty="0"/>
              <a:t> на </a:t>
            </a:r>
            <a:r>
              <a:rPr lang="bg-BG" sz="3500" b="1" dirty="0"/>
              <a:t>уеб сайта </a:t>
            </a:r>
            <a:r>
              <a:rPr lang="bg-BG" sz="3500" dirty="0"/>
              <a:t>и </a:t>
            </a:r>
            <a:r>
              <a:rPr lang="bg-BG" sz="3500" b="1" dirty="0"/>
              <a:t>свободно</a:t>
            </a:r>
            <a:r>
              <a:rPr lang="bg-BG" sz="3500" dirty="0"/>
              <a:t> ли е то?</a:t>
            </a:r>
          </a:p>
          <a:p>
            <a:pPr lvl="1"/>
            <a:r>
              <a:rPr lang="bg-BG" sz="3500" b="1" dirty="0"/>
              <a:t>Пример</a:t>
            </a:r>
            <a:r>
              <a:rPr lang="en-US" sz="3500" b="1" dirty="0"/>
              <a:t>:</a:t>
            </a:r>
            <a:r>
              <a:rPr lang="bg-BG" sz="3500" b="1" dirty="0"/>
              <a:t> </a:t>
            </a:r>
            <a:r>
              <a:rPr lang="bg-BG" sz="3500" dirty="0"/>
              <a:t>Проверяваме избраното име преди да го регистрираме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30FD39-C5DE-67A1-E85B-B74E180DC0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6111" y="4239000"/>
            <a:ext cx="3150988" cy="180197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ECF642B-221A-52F6-62F4-1B97E66262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6603" y="1354930"/>
            <a:ext cx="1930004" cy="2258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348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CAABC86-82E0-F099-701A-D4347B60538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9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7B6A643-676D-3506-B008-B24B36AA3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Изисквания при планиране на уеб сайт</a:t>
            </a:r>
            <a:endParaRPr lang="en-BG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BFEFCDD-E454-D1E7-D67F-EE67BB2A7AC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710598" cy="5528766"/>
          </a:xfrm>
        </p:spPr>
        <p:txBody>
          <a:bodyPr>
            <a:normAutofit/>
          </a:bodyPr>
          <a:lstStyle/>
          <a:p>
            <a:r>
              <a:rPr lang="bg-BG" sz="3400" dirty="0"/>
              <a:t>За да е </a:t>
            </a:r>
            <a:r>
              <a:rPr lang="bg-BG" sz="3400" b="1" dirty="0">
                <a:solidFill>
                  <a:schemeClr val="bg1"/>
                </a:solidFill>
              </a:rPr>
              <a:t>успешен </a:t>
            </a:r>
            <a:r>
              <a:rPr lang="bg-BG" sz="3400" b="1" dirty="0"/>
              <a:t>уеб сайтът</a:t>
            </a:r>
            <a:r>
              <a:rPr lang="bg-BG" sz="3400" dirty="0"/>
              <a:t>, той </a:t>
            </a:r>
            <a:r>
              <a:rPr lang="bg-BG" sz="3400" b="1" dirty="0"/>
              <a:t>трябва да бъде</a:t>
            </a:r>
            <a:r>
              <a:rPr lang="bg-BG" sz="3400" dirty="0"/>
              <a:t>:</a:t>
            </a:r>
          </a:p>
          <a:p>
            <a:pPr lvl="1"/>
            <a:r>
              <a:rPr lang="bg-BG" sz="3200" b="1" dirty="0">
                <a:solidFill>
                  <a:schemeClr val="bg1"/>
                </a:solidFill>
              </a:rPr>
              <a:t>Ясен</a:t>
            </a:r>
            <a:r>
              <a:rPr lang="bg-BG" sz="3200" dirty="0"/>
              <a:t> и </a:t>
            </a:r>
            <a:r>
              <a:rPr lang="bg-BG" sz="3200" b="1" dirty="0">
                <a:solidFill>
                  <a:schemeClr val="bg1"/>
                </a:solidFill>
              </a:rPr>
              <a:t>четлив</a:t>
            </a:r>
            <a:r>
              <a:rPr lang="bg-BG" sz="3200" dirty="0"/>
              <a:t> за </a:t>
            </a:r>
            <a:r>
              <a:rPr lang="bg-BG" sz="3200" b="1" dirty="0"/>
              <a:t>използване</a:t>
            </a:r>
          </a:p>
          <a:p>
            <a:pPr lvl="1"/>
            <a:r>
              <a:rPr lang="bg-BG" sz="3200" b="1" dirty="0">
                <a:solidFill>
                  <a:schemeClr val="bg1"/>
                </a:solidFill>
              </a:rPr>
              <a:t>Адаптивен</a:t>
            </a:r>
            <a:r>
              <a:rPr lang="bg-BG" sz="3200" dirty="0"/>
              <a:t> (</a:t>
            </a:r>
            <a:r>
              <a:rPr lang="en-US" sz="3200" b="1" dirty="0"/>
              <a:t>responsive</a:t>
            </a:r>
            <a:r>
              <a:rPr lang="en-US" sz="3200" dirty="0"/>
              <a:t>)</a:t>
            </a:r>
            <a:r>
              <a:rPr lang="bg-BG" sz="3200" dirty="0"/>
              <a:t> </a:t>
            </a:r>
            <a:r>
              <a:rPr lang="en-US" sz="3200" dirty="0"/>
              <a:t>–</a:t>
            </a:r>
            <a:r>
              <a:rPr lang="bg-BG" sz="3200" dirty="0"/>
              <a:t> да се вижда добре на </a:t>
            </a:r>
            <a:r>
              <a:rPr lang="bg-BG" sz="3200" b="1" dirty="0"/>
              <a:t>различни устройства</a:t>
            </a:r>
          </a:p>
          <a:p>
            <a:pPr lvl="1"/>
            <a:r>
              <a:rPr lang="bg-BG" sz="3200" b="1" dirty="0">
                <a:solidFill>
                  <a:schemeClr val="bg1"/>
                </a:solidFill>
              </a:rPr>
              <a:t>Бърз</a:t>
            </a:r>
            <a:r>
              <a:rPr lang="bg-BG" sz="3200" dirty="0"/>
              <a:t> и </a:t>
            </a:r>
            <a:r>
              <a:rPr lang="bg-BG" sz="3200" b="1" dirty="0">
                <a:solidFill>
                  <a:schemeClr val="bg1"/>
                </a:solidFill>
              </a:rPr>
              <a:t>сигурен</a:t>
            </a:r>
          </a:p>
          <a:p>
            <a:pPr lvl="1"/>
            <a:r>
              <a:rPr lang="bg-BG" sz="3200" dirty="0"/>
              <a:t>С </a:t>
            </a:r>
            <a:r>
              <a:rPr lang="bg-BG" sz="3200" b="1" dirty="0">
                <a:solidFill>
                  <a:schemeClr val="bg1"/>
                </a:solidFill>
              </a:rPr>
              <a:t>интуитивна навигация</a:t>
            </a:r>
          </a:p>
          <a:p>
            <a:pPr lvl="1"/>
            <a:r>
              <a:rPr lang="bg-BG" sz="3200" dirty="0"/>
              <a:t>С </a:t>
            </a:r>
            <a:r>
              <a:rPr lang="bg-BG" sz="3200" b="1" dirty="0">
                <a:solidFill>
                  <a:schemeClr val="bg1"/>
                </a:solidFill>
              </a:rPr>
              <a:t>добро съдържание </a:t>
            </a:r>
            <a:r>
              <a:rPr lang="bg-BG" sz="3200" dirty="0"/>
              <a:t>и </a:t>
            </a:r>
            <a:r>
              <a:rPr lang="bg-BG" sz="3200" b="1" dirty="0">
                <a:solidFill>
                  <a:schemeClr val="bg1"/>
                </a:solidFill>
              </a:rPr>
              <a:t>дизайн</a:t>
            </a:r>
          </a:p>
          <a:p>
            <a:pPr lvl="1"/>
            <a:r>
              <a:rPr lang="bg-BG" sz="3200" b="1" dirty="0">
                <a:solidFill>
                  <a:schemeClr val="bg1"/>
                </a:solidFill>
              </a:rPr>
              <a:t>Оптимизиран</a:t>
            </a:r>
            <a:r>
              <a:rPr lang="bg-BG" sz="3200" dirty="0"/>
              <a:t> за </a:t>
            </a:r>
            <a:r>
              <a:rPr lang="bg-BG" sz="3200" b="1" dirty="0"/>
              <a:t>търсачки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2B0CDB9-6545-E89F-B6F5-A22727A2F5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6000" y="3379104"/>
            <a:ext cx="4800609" cy="3127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674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oftUni">
  <a:themeElements>
    <a:clrScheme name="Custom 2">
      <a:dk1>
        <a:srgbClr val="234465"/>
      </a:dk1>
      <a:lt1>
        <a:srgbClr val="BF7800"/>
      </a:lt1>
      <a:dk2>
        <a:srgbClr val="234465"/>
      </a:dk2>
      <a:lt2>
        <a:srgbClr val="FFFFFF"/>
      </a:lt2>
      <a:accent1>
        <a:srgbClr val="FFA000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BF7800"/>
      </a:hlink>
      <a:folHlink>
        <a:srgbClr val="EF9511"/>
      </a:folHlink>
    </a:clrScheme>
    <a:fontScheme name="SoftUn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19467</TotalTime>
  <Words>1521</Words>
  <Application>Microsoft Macintosh PowerPoint</Application>
  <PresentationFormat>Widescreen</PresentationFormat>
  <Paragraphs>209</Paragraphs>
  <Slides>29</Slides>
  <Notes>20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Arial</vt:lpstr>
      <vt:lpstr>Calibri</vt:lpstr>
      <vt:lpstr>Consolas</vt:lpstr>
      <vt:lpstr>Wingdings</vt:lpstr>
      <vt:lpstr>SoftUni</vt:lpstr>
      <vt:lpstr>Планиране на уеб сайт</vt:lpstr>
      <vt:lpstr>Съдържание</vt:lpstr>
      <vt:lpstr>Планиране на уеб сайт</vt:lpstr>
      <vt:lpstr>Планиране на уеб сайт</vt:lpstr>
      <vt:lpstr>Етапи при планиране на уеб сайт (1)</vt:lpstr>
      <vt:lpstr>Етапи при планиране на уеб сайт (2)</vt:lpstr>
      <vt:lpstr>Етапи при планиране на уеб сайт (3)</vt:lpstr>
      <vt:lpstr>Етапи при планиране на уеб сайт (4)</vt:lpstr>
      <vt:lpstr>Изисквания при планиране на уеб сайт</vt:lpstr>
      <vt:lpstr>Задание за уеб сайт</vt:lpstr>
      <vt:lpstr>Задание за уеб сайт</vt:lpstr>
      <vt:lpstr>Характеристики на задание за уеб сайт</vt:lpstr>
      <vt:lpstr>Съдържание на задание за уеб сайт</vt:lpstr>
      <vt:lpstr>Избиране на име и регистрация на уеб сайт</vt:lpstr>
      <vt:lpstr>Избиране на домейн име</vt:lpstr>
      <vt:lpstr>Проверка за свободно име</vt:lpstr>
      <vt:lpstr>Регистрация на уеб сайт</vt:lpstr>
      <vt:lpstr>Пример</vt:lpstr>
      <vt:lpstr>Планиране на уеб сайт за сладкарница</vt:lpstr>
      <vt:lpstr>Определяне на тема</vt:lpstr>
      <vt:lpstr>Определяне на цел</vt:lpstr>
      <vt:lpstr>Определяне на целева група</vt:lpstr>
      <vt:lpstr>Определяне на изисквания</vt:lpstr>
      <vt:lpstr>Определяне на съдържание</vt:lpstr>
      <vt:lpstr>Избиране и проверка на име</vt:lpstr>
      <vt:lpstr>Транслитерация на име</vt:lpstr>
      <vt:lpstr>Обобщение</vt:lpstr>
      <vt:lpstr>Въпроси?</vt:lpstr>
      <vt:lpstr>Лиценз</vt:lpstr>
    </vt:vector>
  </TitlesOfParts>
  <Manager/>
  <Company>BG-IT-Edu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Планиране на уеб сайт</dc:title>
  <dc:subject>Модул 3: Информационни технологии</dc:subject>
  <dc:creator>BG-IT-Edu</dc:creator>
  <cp:keywords>programming; training; course</cp:keywords>
  <dc:description>Open Programming and IT Courseware for IT Teachers (BG-IT-Edu): https://github.com/BG-IT-Edu
With the kind support of SoftUni: https://softuni.bg</dc:description>
  <cp:lastModifiedBy>Mirela Damyanova</cp:lastModifiedBy>
  <cp:revision>291</cp:revision>
  <dcterms:created xsi:type="dcterms:W3CDTF">2018-05-23T13:08:44Z</dcterms:created>
  <dcterms:modified xsi:type="dcterms:W3CDTF">2025-11-19T14:05:43Z</dcterms:modified>
  <cp:category/>
</cp:coreProperties>
</file>